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4"/>
  </p:sldMasterIdLst>
  <p:notesMasterIdLst>
    <p:notesMasterId r:id="rId52"/>
  </p:notesMasterIdLst>
  <p:sldIdLst>
    <p:sldId id="256" r:id="rId5"/>
    <p:sldId id="258" r:id="rId6"/>
    <p:sldId id="271" r:id="rId7"/>
    <p:sldId id="267" r:id="rId8"/>
    <p:sldId id="312" r:id="rId9"/>
    <p:sldId id="313" r:id="rId10"/>
    <p:sldId id="314" r:id="rId11"/>
    <p:sldId id="329" r:id="rId12"/>
    <p:sldId id="328" r:id="rId13"/>
    <p:sldId id="297" r:id="rId14"/>
    <p:sldId id="324" r:id="rId15"/>
    <p:sldId id="325" r:id="rId16"/>
    <p:sldId id="326" r:id="rId17"/>
    <p:sldId id="315" r:id="rId18"/>
    <p:sldId id="334" r:id="rId19"/>
    <p:sldId id="319" r:id="rId20"/>
    <p:sldId id="338" r:id="rId21"/>
    <p:sldId id="306" r:id="rId22"/>
    <p:sldId id="305" r:id="rId23"/>
    <p:sldId id="330" r:id="rId24"/>
    <p:sldId id="331" r:id="rId25"/>
    <p:sldId id="321" r:id="rId26"/>
    <p:sldId id="296" r:id="rId27"/>
    <p:sldId id="327" r:id="rId28"/>
    <p:sldId id="333" r:id="rId29"/>
    <p:sldId id="272" r:id="rId30"/>
    <p:sldId id="276" r:id="rId31"/>
    <p:sldId id="320" r:id="rId32"/>
    <p:sldId id="316" r:id="rId33"/>
    <p:sldId id="332" r:id="rId34"/>
    <p:sldId id="307" r:id="rId35"/>
    <p:sldId id="318" r:id="rId36"/>
    <p:sldId id="335" r:id="rId37"/>
    <p:sldId id="337" r:id="rId38"/>
    <p:sldId id="310" r:id="rId39"/>
    <p:sldId id="303" r:id="rId40"/>
    <p:sldId id="304" r:id="rId41"/>
    <p:sldId id="309" r:id="rId42"/>
    <p:sldId id="317" r:id="rId43"/>
    <p:sldId id="278" r:id="rId44"/>
    <p:sldId id="277" r:id="rId45"/>
    <p:sldId id="308" r:id="rId46"/>
    <p:sldId id="336" r:id="rId47"/>
    <p:sldId id="302" r:id="rId48"/>
    <p:sldId id="280" r:id="rId49"/>
    <p:sldId id="311" r:id="rId50"/>
    <p:sldId id="283"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80B070-A237-4ADA-A1D8-3E88FB58FBB3}" v="17" dt="2024-04-11T20:17:59.4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4594" autoAdjust="0"/>
  </p:normalViewPr>
  <p:slideViewPr>
    <p:cSldViewPr snapToGrid="0">
      <p:cViewPr varScale="1">
        <p:scale>
          <a:sx n="94" d="100"/>
          <a:sy n="94" d="100"/>
        </p:scale>
        <p:origin x="1230"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ke Lynch" userId="16a24e7b-1ec7-48b0-bcb6-bfe09ff6a571" providerId="ADAL" clId="{5280B070-A237-4ADA-A1D8-3E88FB58FBB3}"/>
    <pc:docChg chg="undo redo custSel addSld delSld modSld">
      <pc:chgData name="Luke Lynch" userId="16a24e7b-1ec7-48b0-bcb6-bfe09ff6a571" providerId="ADAL" clId="{5280B070-A237-4ADA-A1D8-3E88FB58FBB3}" dt="2024-04-11T20:31:34.021" v="2301"/>
      <pc:docMkLst>
        <pc:docMk/>
      </pc:docMkLst>
      <pc:sldChg chg="modSp mod">
        <pc:chgData name="Luke Lynch" userId="16a24e7b-1ec7-48b0-bcb6-bfe09ff6a571" providerId="ADAL" clId="{5280B070-A237-4ADA-A1D8-3E88FB58FBB3}" dt="2024-04-11T20:31:34.021" v="2301"/>
        <pc:sldMkLst>
          <pc:docMk/>
          <pc:sldMk cId="1385459970" sldId="256"/>
        </pc:sldMkLst>
        <pc:spChg chg="mod">
          <ac:chgData name="Luke Lynch" userId="16a24e7b-1ec7-48b0-bcb6-bfe09ff6a571" providerId="ADAL" clId="{5280B070-A237-4ADA-A1D8-3E88FB58FBB3}" dt="2024-04-11T20:31:34.021" v="2301"/>
          <ac:spMkLst>
            <pc:docMk/>
            <pc:sldMk cId="1385459970" sldId="256"/>
            <ac:spMk id="2" creationId="{5A1C16AA-DDB3-13AA-BC8F-69A8CA03EC1B}"/>
          </ac:spMkLst>
        </pc:spChg>
        <pc:spChg chg="mod">
          <ac:chgData name="Luke Lynch" userId="16a24e7b-1ec7-48b0-bcb6-bfe09ff6a571" providerId="ADAL" clId="{5280B070-A237-4ADA-A1D8-3E88FB58FBB3}" dt="2024-04-11T16:40:16.340" v="7" actId="20577"/>
          <ac:spMkLst>
            <pc:docMk/>
            <pc:sldMk cId="1385459970" sldId="256"/>
            <ac:spMk id="3" creationId="{E50E56C9-B2F7-F0BF-CAEB-817C8397C1E3}"/>
          </ac:spMkLst>
        </pc:spChg>
      </pc:sldChg>
      <pc:sldChg chg="modSp mod">
        <pc:chgData name="Luke Lynch" userId="16a24e7b-1ec7-48b0-bcb6-bfe09ff6a571" providerId="ADAL" clId="{5280B070-A237-4ADA-A1D8-3E88FB58FBB3}" dt="2024-04-11T19:50:07.404" v="1627" actId="33524"/>
        <pc:sldMkLst>
          <pc:docMk/>
          <pc:sldMk cId="4241884279" sldId="267"/>
        </pc:sldMkLst>
        <pc:spChg chg="mod">
          <ac:chgData name="Luke Lynch" userId="16a24e7b-1ec7-48b0-bcb6-bfe09ff6a571" providerId="ADAL" clId="{5280B070-A237-4ADA-A1D8-3E88FB58FBB3}" dt="2024-04-11T19:50:07.404" v="1627" actId="33524"/>
          <ac:spMkLst>
            <pc:docMk/>
            <pc:sldMk cId="4241884279" sldId="267"/>
            <ac:spMk id="6" creationId="{CCD1BD6A-9850-C4E3-4F26-69A533673035}"/>
          </ac:spMkLst>
        </pc:spChg>
      </pc:sldChg>
      <pc:sldChg chg="modSp mod">
        <pc:chgData name="Luke Lynch" userId="16a24e7b-1ec7-48b0-bcb6-bfe09ff6a571" providerId="ADAL" clId="{5280B070-A237-4ADA-A1D8-3E88FB58FBB3}" dt="2024-04-11T20:01:59.288" v="1775" actId="20577"/>
        <pc:sldMkLst>
          <pc:docMk/>
          <pc:sldMk cId="77815275" sldId="276"/>
        </pc:sldMkLst>
        <pc:spChg chg="mod">
          <ac:chgData name="Luke Lynch" userId="16a24e7b-1ec7-48b0-bcb6-bfe09ff6a571" providerId="ADAL" clId="{5280B070-A237-4ADA-A1D8-3E88FB58FBB3}" dt="2024-04-11T20:01:59.288" v="1775" actId="20577"/>
          <ac:spMkLst>
            <pc:docMk/>
            <pc:sldMk cId="77815275" sldId="276"/>
            <ac:spMk id="8" creationId="{9158AB8B-B8D7-E65A-7CDE-F5F5385A11C8}"/>
          </ac:spMkLst>
        </pc:spChg>
      </pc:sldChg>
      <pc:sldChg chg="modSp mod">
        <pc:chgData name="Luke Lynch" userId="16a24e7b-1ec7-48b0-bcb6-bfe09ff6a571" providerId="ADAL" clId="{5280B070-A237-4ADA-A1D8-3E88FB58FBB3}" dt="2024-04-11T19:34:04.776" v="1622" actId="20577"/>
        <pc:sldMkLst>
          <pc:docMk/>
          <pc:sldMk cId="3251000213" sldId="277"/>
        </pc:sldMkLst>
        <pc:spChg chg="mod">
          <ac:chgData name="Luke Lynch" userId="16a24e7b-1ec7-48b0-bcb6-bfe09ff6a571" providerId="ADAL" clId="{5280B070-A237-4ADA-A1D8-3E88FB58FBB3}" dt="2024-04-11T19:34:04.776" v="1622" actId="20577"/>
          <ac:spMkLst>
            <pc:docMk/>
            <pc:sldMk cId="3251000213" sldId="277"/>
            <ac:spMk id="3" creationId="{F9FE9A5F-AC24-0AE0-3508-C74145ADA46B}"/>
          </ac:spMkLst>
        </pc:spChg>
      </pc:sldChg>
      <pc:sldChg chg="addSp modSp mod">
        <pc:chgData name="Luke Lynch" userId="16a24e7b-1ec7-48b0-bcb6-bfe09ff6a571" providerId="ADAL" clId="{5280B070-A237-4ADA-A1D8-3E88FB58FBB3}" dt="2024-04-11T20:18:11.271" v="2296" actId="12788"/>
        <pc:sldMkLst>
          <pc:docMk/>
          <pc:sldMk cId="2170327714" sldId="280"/>
        </pc:sldMkLst>
        <pc:spChg chg="mod">
          <ac:chgData name="Luke Lynch" userId="16a24e7b-1ec7-48b0-bcb6-bfe09ff6a571" providerId="ADAL" clId="{5280B070-A237-4ADA-A1D8-3E88FB58FBB3}" dt="2024-04-11T17:07:08.441" v="269"/>
          <ac:spMkLst>
            <pc:docMk/>
            <pc:sldMk cId="2170327714" sldId="280"/>
            <ac:spMk id="3" creationId="{95CBD19A-04C1-751D-D7F5-6D113DF6C163}"/>
          </ac:spMkLst>
        </pc:spChg>
        <pc:spChg chg="add mod">
          <ac:chgData name="Luke Lynch" userId="16a24e7b-1ec7-48b0-bcb6-bfe09ff6a571" providerId="ADAL" clId="{5280B070-A237-4ADA-A1D8-3E88FB58FBB3}" dt="2024-04-11T20:18:11.271" v="2296" actId="12788"/>
          <ac:spMkLst>
            <pc:docMk/>
            <pc:sldMk cId="2170327714" sldId="280"/>
            <ac:spMk id="7" creationId="{6D046505-07BE-C6A0-697F-2A586658E7DB}"/>
          </ac:spMkLst>
        </pc:spChg>
        <pc:picChg chg="mod ord">
          <ac:chgData name="Luke Lynch" userId="16a24e7b-1ec7-48b0-bcb6-bfe09ff6a571" providerId="ADAL" clId="{5280B070-A237-4ADA-A1D8-3E88FB58FBB3}" dt="2024-04-11T17:07:46.666" v="271" actId="14100"/>
          <ac:picMkLst>
            <pc:docMk/>
            <pc:sldMk cId="2170327714" sldId="280"/>
            <ac:picMk id="6" creationId="{76B869A3-81F5-B97A-5C3B-005E816EF949}"/>
          </ac:picMkLst>
        </pc:picChg>
      </pc:sldChg>
      <pc:sldChg chg="modSp mod">
        <pc:chgData name="Luke Lynch" userId="16a24e7b-1ec7-48b0-bcb6-bfe09ff6a571" providerId="ADAL" clId="{5280B070-A237-4ADA-A1D8-3E88FB58FBB3}" dt="2024-04-11T19:28:37.354" v="1621" actId="20577"/>
        <pc:sldMkLst>
          <pc:docMk/>
          <pc:sldMk cId="1038881917" sldId="296"/>
        </pc:sldMkLst>
        <pc:spChg chg="mod">
          <ac:chgData name="Luke Lynch" userId="16a24e7b-1ec7-48b0-bcb6-bfe09ff6a571" providerId="ADAL" clId="{5280B070-A237-4ADA-A1D8-3E88FB58FBB3}" dt="2024-04-11T19:28:37.354" v="1621" actId="20577"/>
          <ac:spMkLst>
            <pc:docMk/>
            <pc:sldMk cId="1038881917" sldId="296"/>
            <ac:spMk id="3" creationId="{AD3EDD40-34D6-FC45-6F29-CDE13F7A1BAA}"/>
          </ac:spMkLst>
        </pc:spChg>
      </pc:sldChg>
      <pc:sldChg chg="addSp modSp mod">
        <pc:chgData name="Luke Lynch" userId="16a24e7b-1ec7-48b0-bcb6-bfe09ff6a571" providerId="ADAL" clId="{5280B070-A237-4ADA-A1D8-3E88FB58FBB3}" dt="2024-04-11T20:17:23.255" v="2280" actId="12788"/>
        <pc:sldMkLst>
          <pc:docMk/>
          <pc:sldMk cId="2456749044" sldId="302"/>
        </pc:sldMkLst>
        <pc:spChg chg="mod">
          <ac:chgData name="Luke Lynch" userId="16a24e7b-1ec7-48b0-bcb6-bfe09ff6a571" providerId="ADAL" clId="{5280B070-A237-4ADA-A1D8-3E88FB58FBB3}" dt="2024-04-11T19:36:05.293" v="1626" actId="114"/>
          <ac:spMkLst>
            <pc:docMk/>
            <pc:sldMk cId="2456749044" sldId="302"/>
            <ac:spMk id="3" creationId="{F9FE9A5F-AC24-0AE0-3508-C74145ADA46B}"/>
          </ac:spMkLst>
        </pc:spChg>
        <pc:spChg chg="add mod">
          <ac:chgData name="Luke Lynch" userId="16a24e7b-1ec7-48b0-bcb6-bfe09ff6a571" providerId="ADAL" clId="{5280B070-A237-4ADA-A1D8-3E88FB58FBB3}" dt="2024-04-11T20:17:23.255" v="2280" actId="12788"/>
          <ac:spMkLst>
            <pc:docMk/>
            <pc:sldMk cId="2456749044" sldId="302"/>
            <ac:spMk id="7" creationId="{D5B329D0-515E-EED4-6D87-56A726BDEA04}"/>
          </ac:spMkLst>
        </pc:spChg>
        <pc:picChg chg="mod">
          <ac:chgData name="Luke Lynch" userId="16a24e7b-1ec7-48b0-bcb6-bfe09ff6a571" providerId="ADAL" clId="{5280B070-A237-4ADA-A1D8-3E88FB58FBB3}" dt="2024-04-11T18:43:38.905" v="1441" actId="14100"/>
          <ac:picMkLst>
            <pc:docMk/>
            <pc:sldMk cId="2456749044" sldId="302"/>
            <ac:picMk id="6" creationId="{FF12DC8B-282A-E9B9-A48B-59E6218A7D6A}"/>
          </ac:picMkLst>
        </pc:picChg>
      </pc:sldChg>
      <pc:sldChg chg="modSp mod">
        <pc:chgData name="Luke Lynch" userId="16a24e7b-1ec7-48b0-bcb6-bfe09ff6a571" providerId="ADAL" clId="{5280B070-A237-4ADA-A1D8-3E88FB58FBB3}" dt="2024-04-11T19:26:44.526" v="1608" actId="20577"/>
        <pc:sldMkLst>
          <pc:docMk/>
          <pc:sldMk cId="74815827" sldId="305"/>
        </pc:sldMkLst>
        <pc:spChg chg="mod">
          <ac:chgData name="Luke Lynch" userId="16a24e7b-1ec7-48b0-bcb6-bfe09ff6a571" providerId="ADAL" clId="{5280B070-A237-4ADA-A1D8-3E88FB58FBB3}" dt="2024-04-11T19:26:44.526" v="1608" actId="20577"/>
          <ac:spMkLst>
            <pc:docMk/>
            <pc:sldMk cId="74815827" sldId="305"/>
            <ac:spMk id="3" creationId="{6EA5EBFA-C34E-0783-FE6A-0D5D63243EEA}"/>
          </ac:spMkLst>
        </pc:spChg>
      </pc:sldChg>
      <pc:sldChg chg="modSp mod">
        <pc:chgData name="Luke Lynch" userId="16a24e7b-1ec7-48b0-bcb6-bfe09ff6a571" providerId="ADAL" clId="{5280B070-A237-4ADA-A1D8-3E88FB58FBB3}" dt="2024-04-11T19:25:40.288" v="1604" actId="20577"/>
        <pc:sldMkLst>
          <pc:docMk/>
          <pc:sldMk cId="1975149293" sldId="306"/>
        </pc:sldMkLst>
        <pc:spChg chg="mod">
          <ac:chgData name="Luke Lynch" userId="16a24e7b-1ec7-48b0-bcb6-bfe09ff6a571" providerId="ADAL" clId="{5280B070-A237-4ADA-A1D8-3E88FB58FBB3}" dt="2024-04-11T19:25:40.288" v="1604" actId="20577"/>
          <ac:spMkLst>
            <pc:docMk/>
            <pc:sldMk cId="1975149293" sldId="306"/>
            <ac:spMk id="3" creationId="{30E2E0DD-5F30-81F6-ED23-91702DF41F60}"/>
          </ac:spMkLst>
        </pc:spChg>
      </pc:sldChg>
      <pc:sldChg chg="addSp modSp mod">
        <pc:chgData name="Luke Lynch" userId="16a24e7b-1ec7-48b0-bcb6-bfe09ff6a571" providerId="ADAL" clId="{5280B070-A237-4ADA-A1D8-3E88FB58FBB3}" dt="2024-04-11T20:15:36.788" v="2223" actId="1076"/>
        <pc:sldMkLst>
          <pc:docMk/>
          <pc:sldMk cId="3933327117" sldId="308"/>
        </pc:sldMkLst>
        <pc:spChg chg="mod">
          <ac:chgData name="Luke Lynch" userId="16a24e7b-1ec7-48b0-bcb6-bfe09ff6a571" providerId="ADAL" clId="{5280B070-A237-4ADA-A1D8-3E88FB58FBB3}" dt="2024-04-11T20:14:44.814" v="2191" actId="20577"/>
          <ac:spMkLst>
            <pc:docMk/>
            <pc:sldMk cId="3933327117" sldId="308"/>
            <ac:spMk id="3" creationId="{FDB7F676-3460-0358-F573-F882F6DC0DF2}"/>
          </ac:spMkLst>
        </pc:spChg>
        <pc:spChg chg="add mod">
          <ac:chgData name="Luke Lynch" userId="16a24e7b-1ec7-48b0-bcb6-bfe09ff6a571" providerId="ADAL" clId="{5280B070-A237-4ADA-A1D8-3E88FB58FBB3}" dt="2024-04-11T20:15:36.788" v="2223" actId="1076"/>
          <ac:spMkLst>
            <pc:docMk/>
            <pc:sldMk cId="3933327117" sldId="308"/>
            <ac:spMk id="7" creationId="{45279BBD-6717-523F-BCEE-473F18E00D1E}"/>
          </ac:spMkLst>
        </pc:spChg>
        <pc:picChg chg="mod ord">
          <ac:chgData name="Luke Lynch" userId="16a24e7b-1ec7-48b0-bcb6-bfe09ff6a571" providerId="ADAL" clId="{5280B070-A237-4ADA-A1D8-3E88FB58FBB3}" dt="2024-04-11T20:14:51.709" v="2193" actId="14100"/>
          <ac:picMkLst>
            <pc:docMk/>
            <pc:sldMk cId="3933327117" sldId="308"/>
            <ac:picMk id="5" creationId="{3CA72303-96E0-A266-1770-412BC10EA1C6}"/>
          </ac:picMkLst>
        </pc:picChg>
      </pc:sldChg>
      <pc:sldChg chg="modSp mod">
        <pc:chgData name="Luke Lynch" userId="16a24e7b-1ec7-48b0-bcb6-bfe09ff6a571" providerId="ADAL" clId="{5280B070-A237-4ADA-A1D8-3E88FB58FBB3}" dt="2024-04-11T18:49:05.957" v="1460" actId="313"/>
        <pc:sldMkLst>
          <pc:docMk/>
          <pc:sldMk cId="3591636918" sldId="309"/>
        </pc:sldMkLst>
        <pc:spChg chg="mod">
          <ac:chgData name="Luke Lynch" userId="16a24e7b-1ec7-48b0-bcb6-bfe09ff6a571" providerId="ADAL" clId="{5280B070-A237-4ADA-A1D8-3E88FB58FBB3}" dt="2024-04-11T18:49:05.957" v="1460" actId="313"/>
          <ac:spMkLst>
            <pc:docMk/>
            <pc:sldMk cId="3591636918" sldId="309"/>
            <ac:spMk id="3" creationId="{EFB88196-1FE7-26A6-59BB-0912A3DAC196}"/>
          </ac:spMkLst>
        </pc:spChg>
      </pc:sldChg>
      <pc:sldChg chg="modSp mod">
        <pc:chgData name="Luke Lynch" userId="16a24e7b-1ec7-48b0-bcb6-bfe09ff6a571" providerId="ADAL" clId="{5280B070-A237-4ADA-A1D8-3E88FB58FBB3}" dt="2024-04-11T20:10:50.373" v="1925" actId="20577"/>
        <pc:sldMkLst>
          <pc:docMk/>
          <pc:sldMk cId="2032802832" sldId="310"/>
        </pc:sldMkLst>
        <pc:spChg chg="mod">
          <ac:chgData name="Luke Lynch" userId="16a24e7b-1ec7-48b0-bcb6-bfe09ff6a571" providerId="ADAL" clId="{5280B070-A237-4ADA-A1D8-3E88FB58FBB3}" dt="2024-04-11T20:10:50.373" v="1925" actId="20577"/>
          <ac:spMkLst>
            <pc:docMk/>
            <pc:sldMk cId="2032802832" sldId="310"/>
            <ac:spMk id="8" creationId="{DEDA7483-68D8-D292-6ECF-6E8CDE17C333}"/>
          </ac:spMkLst>
        </pc:spChg>
      </pc:sldChg>
      <pc:sldChg chg="modSp mod">
        <pc:chgData name="Luke Lynch" userId="16a24e7b-1ec7-48b0-bcb6-bfe09ff6a571" providerId="ADAL" clId="{5280B070-A237-4ADA-A1D8-3E88FB58FBB3}" dt="2024-04-11T19:54:24.938" v="1643" actId="20577"/>
        <pc:sldMkLst>
          <pc:docMk/>
          <pc:sldMk cId="2726426631" sldId="315"/>
        </pc:sldMkLst>
        <pc:spChg chg="mod">
          <ac:chgData name="Luke Lynch" userId="16a24e7b-1ec7-48b0-bcb6-bfe09ff6a571" providerId="ADAL" clId="{5280B070-A237-4ADA-A1D8-3E88FB58FBB3}" dt="2024-04-11T19:54:24.938" v="1643" actId="20577"/>
          <ac:spMkLst>
            <pc:docMk/>
            <pc:sldMk cId="2726426631" sldId="315"/>
            <ac:spMk id="3" creationId="{C80D3E26-D977-8DBC-9660-9271DD9F3E89}"/>
          </ac:spMkLst>
        </pc:spChg>
      </pc:sldChg>
      <pc:sldChg chg="addSp modSp mod">
        <pc:chgData name="Luke Lynch" userId="16a24e7b-1ec7-48b0-bcb6-bfe09ff6a571" providerId="ADAL" clId="{5280B070-A237-4ADA-A1D8-3E88FB58FBB3}" dt="2024-04-11T20:00:15.457" v="1751" actId="1076"/>
        <pc:sldMkLst>
          <pc:docMk/>
          <pc:sldMk cId="2026010002" sldId="319"/>
        </pc:sldMkLst>
        <pc:spChg chg="mod">
          <ac:chgData name="Luke Lynch" userId="16a24e7b-1ec7-48b0-bcb6-bfe09ff6a571" providerId="ADAL" clId="{5280B070-A237-4ADA-A1D8-3E88FB58FBB3}" dt="2024-04-11T19:59:36.988" v="1705" actId="27636"/>
          <ac:spMkLst>
            <pc:docMk/>
            <pc:sldMk cId="2026010002" sldId="319"/>
            <ac:spMk id="3" creationId="{C99FC344-0859-76D1-2A67-13324B78E436}"/>
          </ac:spMkLst>
        </pc:spChg>
        <pc:spChg chg="add mod">
          <ac:chgData name="Luke Lynch" userId="16a24e7b-1ec7-48b0-bcb6-bfe09ff6a571" providerId="ADAL" clId="{5280B070-A237-4ADA-A1D8-3E88FB58FBB3}" dt="2024-04-11T20:00:15.457" v="1751" actId="1076"/>
          <ac:spMkLst>
            <pc:docMk/>
            <pc:sldMk cId="2026010002" sldId="319"/>
            <ac:spMk id="6" creationId="{D38661CD-8BD2-7295-78C6-0793C59F372D}"/>
          </ac:spMkLst>
        </pc:spChg>
      </pc:sldChg>
      <pc:sldChg chg="modSp mod">
        <pc:chgData name="Luke Lynch" userId="16a24e7b-1ec7-48b0-bcb6-bfe09ff6a571" providerId="ADAL" clId="{5280B070-A237-4ADA-A1D8-3E88FB58FBB3}" dt="2024-04-11T17:41:46.226" v="425" actId="27636"/>
        <pc:sldMkLst>
          <pc:docMk/>
          <pc:sldMk cId="3714476604" sldId="320"/>
        </pc:sldMkLst>
        <pc:spChg chg="mod">
          <ac:chgData name="Luke Lynch" userId="16a24e7b-1ec7-48b0-bcb6-bfe09ff6a571" providerId="ADAL" clId="{5280B070-A237-4ADA-A1D8-3E88FB58FBB3}" dt="2024-04-11T17:41:46.226" v="425" actId="27636"/>
          <ac:spMkLst>
            <pc:docMk/>
            <pc:sldMk cId="3714476604" sldId="320"/>
            <ac:spMk id="8" creationId="{657436CD-4737-5D7A-2BF0-15400497ADD5}"/>
          </ac:spMkLst>
        </pc:spChg>
      </pc:sldChg>
      <pc:sldChg chg="modSp mod">
        <pc:chgData name="Luke Lynch" userId="16a24e7b-1ec7-48b0-bcb6-bfe09ff6a571" providerId="ADAL" clId="{5280B070-A237-4ADA-A1D8-3E88FB58FBB3}" dt="2024-04-11T19:18:00.655" v="1464" actId="114"/>
        <pc:sldMkLst>
          <pc:docMk/>
          <pc:sldMk cId="3287031911" sldId="324"/>
        </pc:sldMkLst>
        <pc:spChg chg="mod">
          <ac:chgData name="Luke Lynch" userId="16a24e7b-1ec7-48b0-bcb6-bfe09ff6a571" providerId="ADAL" clId="{5280B070-A237-4ADA-A1D8-3E88FB58FBB3}" dt="2024-04-11T19:18:00.655" v="1464" actId="114"/>
          <ac:spMkLst>
            <pc:docMk/>
            <pc:sldMk cId="3287031911" sldId="324"/>
            <ac:spMk id="3" creationId="{1C373F35-814A-B00E-ABD5-0612A896845A}"/>
          </ac:spMkLst>
        </pc:spChg>
      </pc:sldChg>
      <pc:sldChg chg="modSp mod">
        <pc:chgData name="Luke Lynch" userId="16a24e7b-1ec7-48b0-bcb6-bfe09ff6a571" providerId="ADAL" clId="{5280B070-A237-4ADA-A1D8-3E88FB58FBB3}" dt="2024-04-11T19:18:30.138" v="1465" actId="20577"/>
        <pc:sldMkLst>
          <pc:docMk/>
          <pc:sldMk cId="2418107233" sldId="326"/>
        </pc:sldMkLst>
        <pc:spChg chg="mod">
          <ac:chgData name="Luke Lynch" userId="16a24e7b-1ec7-48b0-bcb6-bfe09ff6a571" providerId="ADAL" clId="{5280B070-A237-4ADA-A1D8-3E88FB58FBB3}" dt="2024-04-11T19:18:30.138" v="1465" actId="20577"/>
          <ac:spMkLst>
            <pc:docMk/>
            <pc:sldMk cId="2418107233" sldId="326"/>
            <ac:spMk id="3" creationId="{5BE4C53D-9C86-601E-2D0F-E68A0DFBA0F5}"/>
          </ac:spMkLst>
        </pc:spChg>
      </pc:sldChg>
      <pc:sldChg chg="addSp modSp add mod">
        <pc:chgData name="Luke Lynch" userId="16a24e7b-1ec7-48b0-bcb6-bfe09ff6a571" providerId="ADAL" clId="{5280B070-A237-4ADA-A1D8-3E88FB58FBB3}" dt="2024-04-11T19:16:34.021" v="1463" actId="20577"/>
        <pc:sldMkLst>
          <pc:docMk/>
          <pc:sldMk cId="3574353345" sldId="329"/>
        </pc:sldMkLst>
        <pc:spChg chg="add mod">
          <ac:chgData name="Luke Lynch" userId="16a24e7b-1ec7-48b0-bcb6-bfe09ff6a571" providerId="ADAL" clId="{5280B070-A237-4ADA-A1D8-3E88FB58FBB3}" dt="2024-04-11T17:44:08.885" v="453" actId="1076"/>
          <ac:spMkLst>
            <pc:docMk/>
            <pc:sldMk cId="3574353345" sldId="329"/>
            <ac:spMk id="5" creationId="{CE9DBA1F-A482-D55E-2494-BBB940CC75A9}"/>
          </ac:spMkLst>
        </pc:spChg>
        <pc:spChg chg="mod">
          <ac:chgData name="Luke Lynch" userId="16a24e7b-1ec7-48b0-bcb6-bfe09ff6a571" providerId="ADAL" clId="{5280B070-A237-4ADA-A1D8-3E88FB58FBB3}" dt="2024-04-11T19:16:34.021" v="1463" actId="20577"/>
          <ac:spMkLst>
            <pc:docMk/>
            <pc:sldMk cId="3574353345" sldId="329"/>
            <ac:spMk id="6" creationId="{DDEB21EB-3271-9B1B-04CF-46D9EC3DDEB4}"/>
          </ac:spMkLst>
        </pc:spChg>
      </pc:sldChg>
      <pc:sldChg chg="modSp add mod">
        <pc:chgData name="Luke Lynch" userId="16a24e7b-1ec7-48b0-bcb6-bfe09ff6a571" providerId="ADAL" clId="{5280B070-A237-4ADA-A1D8-3E88FB58FBB3}" dt="2024-04-11T19:27:14.521" v="1618" actId="20577"/>
        <pc:sldMkLst>
          <pc:docMk/>
          <pc:sldMk cId="3479718256" sldId="330"/>
        </pc:sldMkLst>
        <pc:spChg chg="mod">
          <ac:chgData name="Luke Lynch" userId="16a24e7b-1ec7-48b0-bcb6-bfe09ff6a571" providerId="ADAL" clId="{5280B070-A237-4ADA-A1D8-3E88FB58FBB3}" dt="2024-04-11T19:27:14.521" v="1618" actId="20577"/>
          <ac:spMkLst>
            <pc:docMk/>
            <pc:sldMk cId="3479718256" sldId="330"/>
            <ac:spMk id="3" creationId="{6EA5EBFA-C34E-0783-FE6A-0D5D63243EEA}"/>
          </ac:spMkLst>
        </pc:spChg>
      </pc:sldChg>
      <pc:sldChg chg="modSp add mod">
        <pc:chgData name="Luke Lynch" userId="16a24e7b-1ec7-48b0-bcb6-bfe09ff6a571" providerId="ADAL" clId="{5280B070-A237-4ADA-A1D8-3E88FB58FBB3}" dt="2024-04-11T18:49:25.671" v="1461" actId="13926"/>
        <pc:sldMkLst>
          <pc:docMk/>
          <pc:sldMk cId="2256587693" sldId="331"/>
        </pc:sldMkLst>
        <pc:spChg chg="mod">
          <ac:chgData name="Luke Lynch" userId="16a24e7b-1ec7-48b0-bcb6-bfe09ff6a571" providerId="ADAL" clId="{5280B070-A237-4ADA-A1D8-3E88FB58FBB3}" dt="2024-04-11T17:01:50.338" v="205" actId="20577"/>
          <ac:spMkLst>
            <pc:docMk/>
            <pc:sldMk cId="2256587693" sldId="331"/>
            <ac:spMk id="2" creationId="{8613B127-8180-3618-95AD-50FD887037E1}"/>
          </ac:spMkLst>
        </pc:spChg>
        <pc:spChg chg="mod">
          <ac:chgData name="Luke Lynch" userId="16a24e7b-1ec7-48b0-bcb6-bfe09ff6a571" providerId="ADAL" clId="{5280B070-A237-4ADA-A1D8-3E88FB58FBB3}" dt="2024-04-11T18:49:25.671" v="1461" actId="13926"/>
          <ac:spMkLst>
            <pc:docMk/>
            <pc:sldMk cId="2256587693" sldId="331"/>
            <ac:spMk id="3" creationId="{6EA5EBFA-C34E-0783-FE6A-0D5D63243EEA}"/>
          </ac:spMkLst>
        </pc:spChg>
      </pc:sldChg>
      <pc:sldChg chg="modSp add mod">
        <pc:chgData name="Luke Lynch" userId="16a24e7b-1ec7-48b0-bcb6-bfe09ff6a571" providerId="ADAL" clId="{5280B070-A237-4ADA-A1D8-3E88FB58FBB3}" dt="2024-04-11T20:08:51.450" v="1913" actId="27636"/>
        <pc:sldMkLst>
          <pc:docMk/>
          <pc:sldMk cId="2607332260" sldId="332"/>
        </pc:sldMkLst>
        <pc:spChg chg="mod">
          <ac:chgData name="Luke Lynch" userId="16a24e7b-1ec7-48b0-bcb6-bfe09ff6a571" providerId="ADAL" clId="{5280B070-A237-4ADA-A1D8-3E88FB58FBB3}" dt="2024-04-11T20:08:51.450" v="1913" actId="27636"/>
          <ac:spMkLst>
            <pc:docMk/>
            <pc:sldMk cId="2607332260" sldId="332"/>
            <ac:spMk id="3" creationId="{E9C3769F-1E38-2151-300F-5EC0C29E3E88}"/>
          </ac:spMkLst>
        </pc:spChg>
      </pc:sldChg>
      <pc:sldChg chg="modSp add mod">
        <pc:chgData name="Luke Lynch" userId="16a24e7b-1ec7-48b0-bcb6-bfe09ff6a571" providerId="ADAL" clId="{5280B070-A237-4ADA-A1D8-3E88FB58FBB3}" dt="2024-04-11T17:10:11.788" v="293" actId="20577"/>
        <pc:sldMkLst>
          <pc:docMk/>
          <pc:sldMk cId="2612445778" sldId="333"/>
        </pc:sldMkLst>
        <pc:spChg chg="mod">
          <ac:chgData name="Luke Lynch" userId="16a24e7b-1ec7-48b0-bcb6-bfe09ff6a571" providerId="ADAL" clId="{5280B070-A237-4ADA-A1D8-3E88FB58FBB3}" dt="2024-04-11T17:10:11.788" v="293" actId="20577"/>
          <ac:spMkLst>
            <pc:docMk/>
            <pc:sldMk cId="2612445778" sldId="333"/>
            <ac:spMk id="3" creationId="{4473DAB6-5011-C73D-31E1-CB0FD74682E4}"/>
          </ac:spMkLst>
        </pc:spChg>
      </pc:sldChg>
      <pc:sldChg chg="modSp add mod">
        <pc:chgData name="Luke Lynch" userId="16a24e7b-1ec7-48b0-bcb6-bfe09ff6a571" providerId="ADAL" clId="{5280B070-A237-4ADA-A1D8-3E88FB58FBB3}" dt="2024-04-11T19:57:40.001" v="1684" actId="20577"/>
        <pc:sldMkLst>
          <pc:docMk/>
          <pc:sldMk cId="1307132914" sldId="334"/>
        </pc:sldMkLst>
        <pc:spChg chg="mod">
          <ac:chgData name="Luke Lynch" userId="16a24e7b-1ec7-48b0-bcb6-bfe09ff6a571" providerId="ADAL" clId="{5280B070-A237-4ADA-A1D8-3E88FB58FBB3}" dt="2024-04-11T19:57:40.001" v="1684" actId="20577"/>
          <ac:spMkLst>
            <pc:docMk/>
            <pc:sldMk cId="1307132914" sldId="334"/>
            <ac:spMk id="3" creationId="{C80D3E26-D977-8DBC-9660-9271DD9F3E89}"/>
          </ac:spMkLst>
        </pc:spChg>
        <pc:spChg chg="mod">
          <ac:chgData name="Luke Lynch" userId="16a24e7b-1ec7-48b0-bcb6-bfe09ff6a571" providerId="ADAL" clId="{5280B070-A237-4ADA-A1D8-3E88FB58FBB3}" dt="2024-04-11T17:49:12.103" v="555"/>
          <ac:spMkLst>
            <pc:docMk/>
            <pc:sldMk cId="1307132914" sldId="334"/>
            <ac:spMk id="6" creationId="{24AD2CF0-DA79-1605-760D-40E6F6B65B9C}"/>
          </ac:spMkLst>
        </pc:spChg>
      </pc:sldChg>
      <pc:sldChg chg="new del">
        <pc:chgData name="Luke Lynch" userId="16a24e7b-1ec7-48b0-bcb6-bfe09ff6a571" providerId="ADAL" clId="{5280B070-A237-4ADA-A1D8-3E88FB58FBB3}" dt="2024-04-11T18:30:15.589" v="800" actId="680"/>
        <pc:sldMkLst>
          <pc:docMk/>
          <pc:sldMk cId="1458317663" sldId="335"/>
        </pc:sldMkLst>
      </pc:sldChg>
      <pc:sldChg chg="modSp add mod modNotesTx">
        <pc:chgData name="Luke Lynch" userId="16a24e7b-1ec7-48b0-bcb6-bfe09ff6a571" providerId="ADAL" clId="{5280B070-A237-4ADA-A1D8-3E88FB58FBB3}" dt="2024-04-11T18:32:17.301" v="990" actId="20577"/>
        <pc:sldMkLst>
          <pc:docMk/>
          <pc:sldMk cId="1601278922" sldId="335"/>
        </pc:sldMkLst>
        <pc:spChg chg="mod">
          <ac:chgData name="Luke Lynch" userId="16a24e7b-1ec7-48b0-bcb6-bfe09ff6a571" providerId="ADAL" clId="{5280B070-A237-4ADA-A1D8-3E88FB58FBB3}" dt="2024-04-11T18:30:25.453" v="833" actId="20577"/>
          <ac:spMkLst>
            <pc:docMk/>
            <pc:sldMk cId="1601278922" sldId="335"/>
            <ac:spMk id="2" creationId="{1C0BB659-3E45-C62F-84F3-2F377C1CC49C}"/>
          </ac:spMkLst>
        </pc:spChg>
        <pc:spChg chg="mod">
          <ac:chgData name="Luke Lynch" userId="16a24e7b-1ec7-48b0-bcb6-bfe09ff6a571" providerId="ADAL" clId="{5280B070-A237-4ADA-A1D8-3E88FB58FBB3}" dt="2024-04-11T18:31:57.855" v="989" actId="113"/>
          <ac:spMkLst>
            <pc:docMk/>
            <pc:sldMk cId="1601278922" sldId="335"/>
            <ac:spMk id="3" creationId="{373C0A78-2D37-B1E0-D822-48EA96FF0391}"/>
          </ac:spMkLst>
        </pc:spChg>
      </pc:sldChg>
      <pc:sldChg chg="addSp delSp modSp add mod">
        <pc:chgData name="Luke Lynch" userId="16a24e7b-1ec7-48b0-bcb6-bfe09ff6a571" providerId="ADAL" clId="{5280B070-A237-4ADA-A1D8-3E88FB58FBB3}" dt="2024-04-11T20:16:42.730" v="2257" actId="1076"/>
        <pc:sldMkLst>
          <pc:docMk/>
          <pc:sldMk cId="4089244825" sldId="336"/>
        </pc:sldMkLst>
        <pc:spChg chg="mod">
          <ac:chgData name="Luke Lynch" userId="16a24e7b-1ec7-48b0-bcb6-bfe09ff6a571" providerId="ADAL" clId="{5280B070-A237-4ADA-A1D8-3E88FB58FBB3}" dt="2024-04-11T18:35:28.388" v="1100" actId="20577"/>
          <ac:spMkLst>
            <pc:docMk/>
            <pc:sldMk cId="4089244825" sldId="336"/>
            <ac:spMk id="2" creationId="{25C0FCFD-C769-F607-5CCA-4C3BAB6A886B}"/>
          </ac:spMkLst>
        </pc:spChg>
        <pc:spChg chg="mod">
          <ac:chgData name="Luke Lynch" userId="16a24e7b-1ec7-48b0-bcb6-bfe09ff6a571" providerId="ADAL" clId="{5280B070-A237-4ADA-A1D8-3E88FB58FBB3}" dt="2024-04-11T18:35:47.167" v="1117" actId="114"/>
          <ac:spMkLst>
            <pc:docMk/>
            <pc:sldMk cId="4089244825" sldId="336"/>
            <ac:spMk id="3" creationId="{FDB7F676-3460-0358-F573-F882F6DC0DF2}"/>
          </ac:spMkLst>
        </pc:spChg>
        <pc:spChg chg="add mod">
          <ac:chgData name="Luke Lynch" userId="16a24e7b-1ec7-48b0-bcb6-bfe09ff6a571" providerId="ADAL" clId="{5280B070-A237-4ADA-A1D8-3E88FB58FBB3}" dt="2024-04-11T20:16:42.730" v="2257" actId="1076"/>
          <ac:spMkLst>
            <pc:docMk/>
            <pc:sldMk cId="4089244825" sldId="336"/>
            <ac:spMk id="8" creationId="{D9B902EF-2262-27F3-EF20-1ACE31F3D408}"/>
          </ac:spMkLst>
        </pc:spChg>
        <pc:picChg chg="del">
          <ac:chgData name="Luke Lynch" userId="16a24e7b-1ec7-48b0-bcb6-bfe09ff6a571" providerId="ADAL" clId="{5280B070-A237-4ADA-A1D8-3E88FB58FBB3}" dt="2024-04-11T18:35:23.539" v="1085" actId="478"/>
          <ac:picMkLst>
            <pc:docMk/>
            <pc:sldMk cId="4089244825" sldId="336"/>
            <ac:picMk id="5" creationId="{3CA72303-96E0-A266-1770-412BC10EA1C6}"/>
          </ac:picMkLst>
        </pc:picChg>
        <pc:picChg chg="add mod ord">
          <ac:chgData name="Luke Lynch" userId="16a24e7b-1ec7-48b0-bcb6-bfe09ff6a571" providerId="ADAL" clId="{5280B070-A237-4ADA-A1D8-3E88FB58FBB3}" dt="2024-04-11T18:36:34.838" v="1121" actId="167"/>
          <ac:picMkLst>
            <pc:docMk/>
            <pc:sldMk cId="4089244825" sldId="336"/>
            <ac:picMk id="7" creationId="{7A531F30-884C-5B7D-AE7E-D562D2BE29BC}"/>
          </ac:picMkLst>
        </pc:picChg>
      </pc:sldChg>
      <pc:sldChg chg="modSp add mod">
        <pc:chgData name="Luke Lynch" userId="16a24e7b-1ec7-48b0-bcb6-bfe09ff6a571" providerId="ADAL" clId="{5280B070-A237-4ADA-A1D8-3E88FB58FBB3}" dt="2024-04-11T18:38:30.805" v="1223" actId="20577"/>
        <pc:sldMkLst>
          <pc:docMk/>
          <pc:sldMk cId="3382315141" sldId="337"/>
        </pc:sldMkLst>
        <pc:spChg chg="mod">
          <ac:chgData name="Luke Lynch" userId="16a24e7b-1ec7-48b0-bcb6-bfe09ff6a571" providerId="ADAL" clId="{5280B070-A237-4ADA-A1D8-3E88FB58FBB3}" dt="2024-04-11T18:38:30.805" v="1223" actId="20577"/>
          <ac:spMkLst>
            <pc:docMk/>
            <pc:sldMk cId="3382315141" sldId="337"/>
            <ac:spMk id="3" creationId="{373C0A78-2D37-B1E0-D822-48EA96FF0391}"/>
          </ac:spMkLst>
        </pc:spChg>
      </pc:sldChg>
      <pc:sldChg chg="addSp modSp add mod">
        <pc:chgData name="Luke Lynch" userId="16a24e7b-1ec7-48b0-bcb6-bfe09ff6a571" providerId="ADAL" clId="{5280B070-A237-4ADA-A1D8-3E88FB58FBB3}" dt="2024-04-11T18:41:13.982" v="1416" actId="1076"/>
        <pc:sldMkLst>
          <pc:docMk/>
          <pc:sldMk cId="2113772635" sldId="338"/>
        </pc:sldMkLst>
        <pc:spChg chg="mod">
          <ac:chgData name="Luke Lynch" userId="16a24e7b-1ec7-48b0-bcb6-bfe09ff6a571" providerId="ADAL" clId="{5280B070-A237-4ADA-A1D8-3E88FB58FBB3}" dt="2024-04-11T18:40:49.554" v="1394" actId="5793"/>
          <ac:spMkLst>
            <pc:docMk/>
            <pc:sldMk cId="2113772635" sldId="338"/>
            <ac:spMk id="3" creationId="{C99FC344-0859-76D1-2A67-13324B78E436}"/>
          </ac:spMkLst>
        </pc:spChg>
        <pc:spChg chg="add mod">
          <ac:chgData name="Luke Lynch" userId="16a24e7b-1ec7-48b0-bcb6-bfe09ff6a571" providerId="ADAL" clId="{5280B070-A237-4ADA-A1D8-3E88FB58FBB3}" dt="2024-04-11T18:41:13.982" v="1416" actId="1076"/>
          <ac:spMkLst>
            <pc:docMk/>
            <pc:sldMk cId="2113772635" sldId="338"/>
            <ac:spMk id="6" creationId="{FB74553E-B961-FCA0-7BE9-58DBFC72886C}"/>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30E509-6180-4D66-A90B-0D3E5AC15A36}"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6192172-79AC-490B-8C76-06A0025853D4}">
      <dgm:prSet/>
      <dgm:spPr/>
      <dgm:t>
        <a:bodyPr/>
        <a:lstStyle/>
        <a:p>
          <a:r>
            <a:rPr lang="en-US" dirty="0"/>
            <a:t>Executive Agencies</a:t>
          </a:r>
        </a:p>
      </dgm:t>
    </dgm:pt>
    <dgm:pt modelId="{B25A057A-FF86-40DD-B40F-631FED7B0C3B}" type="parTrans" cxnId="{3245F286-9F06-430A-AA4D-9E7770BBBAE9}">
      <dgm:prSet/>
      <dgm:spPr/>
      <dgm:t>
        <a:bodyPr/>
        <a:lstStyle/>
        <a:p>
          <a:endParaRPr lang="en-US"/>
        </a:p>
      </dgm:t>
    </dgm:pt>
    <dgm:pt modelId="{A68DAB8C-89E3-473E-A77C-9D197C8E64BC}" type="sibTrans" cxnId="{3245F286-9F06-430A-AA4D-9E7770BBBAE9}">
      <dgm:prSet/>
      <dgm:spPr/>
      <dgm:t>
        <a:bodyPr/>
        <a:lstStyle/>
        <a:p>
          <a:endParaRPr lang="en-US"/>
        </a:p>
      </dgm:t>
    </dgm:pt>
    <dgm:pt modelId="{5084C69D-CB03-40FA-9E92-E60A3E0A0954}">
      <dgm:prSet/>
      <dgm:spPr/>
      <dgm:t>
        <a:bodyPr/>
        <a:lstStyle/>
        <a:p>
          <a:r>
            <a:rPr lang="en-US" dirty="0"/>
            <a:t>Congressional Involvement</a:t>
          </a:r>
        </a:p>
      </dgm:t>
    </dgm:pt>
    <dgm:pt modelId="{A8752E92-624F-495E-85AD-B8E667951796}" type="parTrans" cxnId="{42F9E855-A8C6-4FB1-8472-8FADDAF06CE6}">
      <dgm:prSet/>
      <dgm:spPr/>
      <dgm:t>
        <a:bodyPr/>
        <a:lstStyle/>
        <a:p>
          <a:endParaRPr lang="en-US"/>
        </a:p>
      </dgm:t>
    </dgm:pt>
    <dgm:pt modelId="{3A9E2EC1-98A1-465D-A67E-49273DE741D9}" type="sibTrans" cxnId="{42F9E855-A8C6-4FB1-8472-8FADDAF06CE6}">
      <dgm:prSet/>
      <dgm:spPr/>
      <dgm:t>
        <a:bodyPr/>
        <a:lstStyle/>
        <a:p>
          <a:endParaRPr lang="en-US"/>
        </a:p>
      </dgm:t>
    </dgm:pt>
    <dgm:pt modelId="{FF9638B5-A096-4D21-8C2D-A2F0757F1C6A}">
      <dgm:prSet/>
      <dgm:spPr/>
      <dgm:t>
        <a:bodyPr/>
        <a:lstStyle/>
        <a:p>
          <a:r>
            <a:rPr lang="en-US" dirty="0"/>
            <a:t>Current Lawsuits</a:t>
          </a:r>
        </a:p>
      </dgm:t>
    </dgm:pt>
    <dgm:pt modelId="{C2AF48BE-2FF8-4085-8E45-7E26F5068B7D}" type="parTrans" cxnId="{8097F49C-73FA-4383-A6C9-9C10C8D1AB80}">
      <dgm:prSet/>
      <dgm:spPr/>
      <dgm:t>
        <a:bodyPr/>
        <a:lstStyle/>
        <a:p>
          <a:endParaRPr lang="en-US"/>
        </a:p>
      </dgm:t>
    </dgm:pt>
    <dgm:pt modelId="{57C01488-595F-42AC-BD74-EDD6008D7EA6}" type="sibTrans" cxnId="{8097F49C-73FA-4383-A6C9-9C10C8D1AB80}">
      <dgm:prSet/>
      <dgm:spPr/>
      <dgm:t>
        <a:bodyPr/>
        <a:lstStyle/>
        <a:p>
          <a:endParaRPr lang="en-US"/>
        </a:p>
      </dgm:t>
    </dgm:pt>
    <dgm:pt modelId="{91B877FD-3452-49BE-9919-AB32C969445D}">
      <dgm:prSet/>
      <dgm:spPr/>
      <dgm:t>
        <a:bodyPr/>
        <a:lstStyle/>
        <a:p>
          <a:r>
            <a:rPr lang="en-US" dirty="0"/>
            <a:t>Looking Ahead</a:t>
          </a:r>
        </a:p>
      </dgm:t>
    </dgm:pt>
    <dgm:pt modelId="{C480E57D-C5CF-4181-AA52-6EF59B7D8E9C}" type="parTrans" cxnId="{D6768C4B-0623-4545-9317-D0057F324EA9}">
      <dgm:prSet/>
      <dgm:spPr/>
      <dgm:t>
        <a:bodyPr/>
        <a:lstStyle/>
        <a:p>
          <a:endParaRPr lang="en-US"/>
        </a:p>
      </dgm:t>
    </dgm:pt>
    <dgm:pt modelId="{E0EDE5DB-A73E-4001-9AC5-DF0FD774168D}" type="sibTrans" cxnId="{D6768C4B-0623-4545-9317-D0057F324EA9}">
      <dgm:prSet/>
      <dgm:spPr/>
      <dgm:t>
        <a:bodyPr/>
        <a:lstStyle/>
        <a:p>
          <a:endParaRPr lang="en-US"/>
        </a:p>
      </dgm:t>
    </dgm:pt>
    <dgm:pt modelId="{78AF5D6E-1C38-488A-A08C-D32E5D864BF5}">
      <dgm:prSet/>
      <dgm:spPr/>
      <dgm:t>
        <a:bodyPr/>
        <a:lstStyle/>
        <a:p>
          <a:r>
            <a:rPr lang="en-US" dirty="0"/>
            <a:t>Q&amp;A</a:t>
          </a:r>
        </a:p>
      </dgm:t>
    </dgm:pt>
    <dgm:pt modelId="{FEF75816-615F-454E-AC1C-B5156131E324}" type="parTrans" cxnId="{4B9D03E3-2BC7-4E70-B303-26F3F9792C89}">
      <dgm:prSet/>
      <dgm:spPr/>
      <dgm:t>
        <a:bodyPr/>
        <a:lstStyle/>
        <a:p>
          <a:endParaRPr lang="en-US"/>
        </a:p>
      </dgm:t>
    </dgm:pt>
    <dgm:pt modelId="{EC3C31AF-9284-4B03-A4CD-D296AB26607C}" type="sibTrans" cxnId="{4B9D03E3-2BC7-4E70-B303-26F3F9792C89}">
      <dgm:prSet/>
      <dgm:spPr/>
      <dgm:t>
        <a:bodyPr/>
        <a:lstStyle/>
        <a:p>
          <a:endParaRPr lang="en-US"/>
        </a:p>
      </dgm:t>
    </dgm:pt>
    <dgm:pt modelId="{51D62B1B-20CD-45BC-A15D-8520DAA39FDD}">
      <dgm:prSet/>
      <dgm:spPr/>
      <dgm:t>
        <a:bodyPr/>
        <a:lstStyle/>
        <a:p>
          <a:r>
            <a:rPr lang="en-US" dirty="0"/>
            <a:t>International Overview</a:t>
          </a:r>
        </a:p>
      </dgm:t>
    </dgm:pt>
    <dgm:pt modelId="{0283C7C4-73ED-4651-8C5F-9685747D1B0B}" type="sibTrans" cxnId="{F8129706-BAAB-4C16-A1BC-CB7B2E9460BF}">
      <dgm:prSet/>
      <dgm:spPr/>
      <dgm:t>
        <a:bodyPr/>
        <a:lstStyle/>
        <a:p>
          <a:endParaRPr lang="en-US"/>
        </a:p>
      </dgm:t>
    </dgm:pt>
    <dgm:pt modelId="{9DF47E02-0B4D-47C0-B649-1FACA4C2FA79}" type="parTrans" cxnId="{F8129706-BAAB-4C16-A1BC-CB7B2E9460BF}">
      <dgm:prSet/>
      <dgm:spPr/>
      <dgm:t>
        <a:bodyPr/>
        <a:lstStyle/>
        <a:p>
          <a:endParaRPr lang="en-US"/>
        </a:p>
      </dgm:t>
    </dgm:pt>
    <dgm:pt modelId="{AF89FCAE-EDDF-4EB2-9A28-B866870885DE}" type="pres">
      <dgm:prSet presAssocID="{AE30E509-6180-4D66-A90B-0D3E5AC15A36}" presName="root" presStyleCnt="0">
        <dgm:presLayoutVars>
          <dgm:dir/>
          <dgm:resizeHandles val="exact"/>
        </dgm:presLayoutVars>
      </dgm:prSet>
      <dgm:spPr/>
    </dgm:pt>
    <dgm:pt modelId="{9C6EE33E-3AF1-4D6C-B890-B825E374C378}" type="pres">
      <dgm:prSet presAssocID="{F6192172-79AC-490B-8C76-06A0025853D4}" presName="compNode" presStyleCnt="0"/>
      <dgm:spPr/>
    </dgm:pt>
    <dgm:pt modelId="{A0088CE8-2609-4095-85D2-FCF51A3AC149}" type="pres">
      <dgm:prSet presAssocID="{F6192172-79AC-490B-8C76-06A0025853D4}" presName="bgRect" presStyleLbl="bgShp" presStyleIdx="0" presStyleCnt="6"/>
      <dgm:spPr/>
    </dgm:pt>
    <dgm:pt modelId="{D12434B8-25A4-46DF-AB65-BAB092DDDDE1}" type="pres">
      <dgm:prSet presAssocID="{F6192172-79AC-490B-8C76-06A0025853D4}"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eting"/>
        </a:ext>
      </dgm:extLst>
    </dgm:pt>
    <dgm:pt modelId="{F7CE9F3D-9E96-48DB-8DDF-12A1DBC96CAA}" type="pres">
      <dgm:prSet presAssocID="{F6192172-79AC-490B-8C76-06A0025853D4}" presName="spaceRect" presStyleCnt="0"/>
      <dgm:spPr/>
    </dgm:pt>
    <dgm:pt modelId="{5985685F-BB33-4E0A-9237-34D7AB9B1015}" type="pres">
      <dgm:prSet presAssocID="{F6192172-79AC-490B-8C76-06A0025853D4}" presName="parTx" presStyleLbl="revTx" presStyleIdx="0" presStyleCnt="6">
        <dgm:presLayoutVars>
          <dgm:chMax val="0"/>
          <dgm:chPref val="0"/>
        </dgm:presLayoutVars>
      </dgm:prSet>
      <dgm:spPr/>
    </dgm:pt>
    <dgm:pt modelId="{409DEB00-8CDE-4A58-ABAD-64346AB65DE0}" type="pres">
      <dgm:prSet presAssocID="{A68DAB8C-89E3-473E-A77C-9D197C8E64BC}" presName="sibTrans" presStyleCnt="0"/>
      <dgm:spPr/>
    </dgm:pt>
    <dgm:pt modelId="{E0283F5C-41AB-419D-A310-54041027ECB4}" type="pres">
      <dgm:prSet presAssocID="{5084C69D-CB03-40FA-9E92-E60A3E0A0954}" presName="compNode" presStyleCnt="0"/>
      <dgm:spPr/>
    </dgm:pt>
    <dgm:pt modelId="{E968D88E-5CB1-4F45-97EE-F0B18B5452C9}" type="pres">
      <dgm:prSet presAssocID="{5084C69D-CB03-40FA-9E92-E60A3E0A0954}" presName="bgRect" presStyleLbl="bgShp" presStyleIdx="1" presStyleCnt="6"/>
      <dgm:spPr/>
    </dgm:pt>
    <dgm:pt modelId="{51EAA89F-862E-483E-A3D7-3597EA68E507}" type="pres">
      <dgm:prSet presAssocID="{5084C69D-CB03-40FA-9E92-E60A3E0A0954}"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nk"/>
        </a:ext>
      </dgm:extLst>
    </dgm:pt>
    <dgm:pt modelId="{FEF79174-C0CC-4FB2-A953-97DFDA88B0E3}" type="pres">
      <dgm:prSet presAssocID="{5084C69D-CB03-40FA-9E92-E60A3E0A0954}" presName="spaceRect" presStyleCnt="0"/>
      <dgm:spPr/>
    </dgm:pt>
    <dgm:pt modelId="{066231EA-793D-4632-A7CD-5C0F687120C8}" type="pres">
      <dgm:prSet presAssocID="{5084C69D-CB03-40FA-9E92-E60A3E0A0954}" presName="parTx" presStyleLbl="revTx" presStyleIdx="1" presStyleCnt="6">
        <dgm:presLayoutVars>
          <dgm:chMax val="0"/>
          <dgm:chPref val="0"/>
        </dgm:presLayoutVars>
      </dgm:prSet>
      <dgm:spPr/>
    </dgm:pt>
    <dgm:pt modelId="{739419BA-7A19-48F5-8779-7B8604982972}" type="pres">
      <dgm:prSet presAssocID="{3A9E2EC1-98A1-465D-A67E-49273DE741D9}" presName="sibTrans" presStyleCnt="0"/>
      <dgm:spPr/>
    </dgm:pt>
    <dgm:pt modelId="{5F090AFF-DFD5-484B-87AB-9B208AF79F5F}" type="pres">
      <dgm:prSet presAssocID="{FF9638B5-A096-4D21-8C2D-A2F0757F1C6A}" presName="compNode" presStyleCnt="0"/>
      <dgm:spPr/>
    </dgm:pt>
    <dgm:pt modelId="{3EA38B82-8110-4A85-BD38-4D941B22C829}" type="pres">
      <dgm:prSet presAssocID="{FF9638B5-A096-4D21-8C2D-A2F0757F1C6A}" presName="bgRect" presStyleLbl="bgShp" presStyleIdx="2" presStyleCnt="6"/>
      <dgm:spPr/>
    </dgm:pt>
    <dgm:pt modelId="{F8F0CBD7-CB06-4E57-836A-FAAD4D85C8DD}" type="pres">
      <dgm:prSet presAssocID="{FF9638B5-A096-4D21-8C2D-A2F0757F1C6A}"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Gavel with solid fill"/>
        </a:ext>
      </dgm:extLst>
    </dgm:pt>
    <dgm:pt modelId="{7D09D695-3EF2-44DA-97BD-5C0A5204E648}" type="pres">
      <dgm:prSet presAssocID="{FF9638B5-A096-4D21-8C2D-A2F0757F1C6A}" presName="spaceRect" presStyleCnt="0"/>
      <dgm:spPr/>
    </dgm:pt>
    <dgm:pt modelId="{366120CA-A3AF-48DE-B493-5A11594FE1DA}" type="pres">
      <dgm:prSet presAssocID="{FF9638B5-A096-4D21-8C2D-A2F0757F1C6A}" presName="parTx" presStyleLbl="revTx" presStyleIdx="2" presStyleCnt="6">
        <dgm:presLayoutVars>
          <dgm:chMax val="0"/>
          <dgm:chPref val="0"/>
        </dgm:presLayoutVars>
      </dgm:prSet>
      <dgm:spPr/>
    </dgm:pt>
    <dgm:pt modelId="{044B6C82-12E4-4E43-8C9F-04A40829E68A}" type="pres">
      <dgm:prSet presAssocID="{57C01488-595F-42AC-BD74-EDD6008D7EA6}" presName="sibTrans" presStyleCnt="0"/>
      <dgm:spPr/>
    </dgm:pt>
    <dgm:pt modelId="{3BF510D7-6C38-4758-838B-65EE715D3BE9}" type="pres">
      <dgm:prSet presAssocID="{51D62B1B-20CD-45BC-A15D-8520DAA39FDD}" presName="compNode" presStyleCnt="0"/>
      <dgm:spPr/>
    </dgm:pt>
    <dgm:pt modelId="{59097008-7444-40B7-AA2D-A5FB065206C3}" type="pres">
      <dgm:prSet presAssocID="{51D62B1B-20CD-45BC-A15D-8520DAA39FDD}" presName="bgRect" presStyleLbl="bgShp" presStyleIdx="3" presStyleCnt="6"/>
      <dgm:spPr/>
    </dgm:pt>
    <dgm:pt modelId="{D04FD89C-9B3F-407E-A0CD-8584C08F6F1E}" type="pres">
      <dgm:prSet presAssocID="{51D62B1B-20CD-45BC-A15D-8520DAA39FDD}" presName="iconRect" presStyleLbl="node1" presStyleIdx="3" presStyleCnt="6"/>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Earth globe: Americas with solid fill"/>
        </a:ext>
      </dgm:extLst>
    </dgm:pt>
    <dgm:pt modelId="{F2C40960-B8A0-41BA-90A7-FE24363DD664}" type="pres">
      <dgm:prSet presAssocID="{51D62B1B-20CD-45BC-A15D-8520DAA39FDD}" presName="spaceRect" presStyleCnt="0"/>
      <dgm:spPr/>
    </dgm:pt>
    <dgm:pt modelId="{96EF0F0F-FC2E-4C0C-A042-A5556600BAB3}" type="pres">
      <dgm:prSet presAssocID="{51D62B1B-20CD-45BC-A15D-8520DAA39FDD}" presName="parTx" presStyleLbl="revTx" presStyleIdx="3" presStyleCnt="6">
        <dgm:presLayoutVars>
          <dgm:chMax val="0"/>
          <dgm:chPref val="0"/>
        </dgm:presLayoutVars>
      </dgm:prSet>
      <dgm:spPr/>
    </dgm:pt>
    <dgm:pt modelId="{A3D58F84-809B-4652-B9E6-AEE7F8675C73}" type="pres">
      <dgm:prSet presAssocID="{0283C7C4-73ED-4651-8C5F-9685747D1B0B}" presName="sibTrans" presStyleCnt="0"/>
      <dgm:spPr/>
    </dgm:pt>
    <dgm:pt modelId="{FC98E51C-2715-4AB9-A309-69C29F7C904D}" type="pres">
      <dgm:prSet presAssocID="{91B877FD-3452-49BE-9919-AB32C969445D}" presName="compNode" presStyleCnt="0"/>
      <dgm:spPr/>
    </dgm:pt>
    <dgm:pt modelId="{F76169DC-710E-4914-81A7-B4C3BFEDCD7F}" type="pres">
      <dgm:prSet presAssocID="{91B877FD-3452-49BE-9919-AB32C969445D}" presName="bgRect" presStyleLbl="bgShp" presStyleIdx="4" presStyleCnt="6"/>
      <dgm:spPr/>
    </dgm:pt>
    <dgm:pt modelId="{43781049-307D-4129-AF7F-9159D10F0ADC}" type="pres">
      <dgm:prSet presAssocID="{91B877FD-3452-49BE-9919-AB32C969445D}"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a:noFill/>
        </a:ln>
      </dgm:spPr>
      <dgm:extLst>
        <a:ext uri="{E40237B7-FDA0-4F09-8148-C483321AD2D9}">
          <dgm14:cNvPr xmlns:dgm14="http://schemas.microsoft.com/office/drawing/2010/diagram" id="0" name="" descr="Binoculars with solid fill"/>
        </a:ext>
      </dgm:extLst>
    </dgm:pt>
    <dgm:pt modelId="{0C72C592-3E7B-4479-983C-5A6F05AB7311}" type="pres">
      <dgm:prSet presAssocID="{91B877FD-3452-49BE-9919-AB32C969445D}" presName="spaceRect" presStyleCnt="0"/>
      <dgm:spPr/>
    </dgm:pt>
    <dgm:pt modelId="{70CD9083-1C0A-4B87-A1B1-DE55C04D8323}" type="pres">
      <dgm:prSet presAssocID="{91B877FD-3452-49BE-9919-AB32C969445D}" presName="parTx" presStyleLbl="revTx" presStyleIdx="4" presStyleCnt="6">
        <dgm:presLayoutVars>
          <dgm:chMax val="0"/>
          <dgm:chPref val="0"/>
        </dgm:presLayoutVars>
      </dgm:prSet>
      <dgm:spPr/>
    </dgm:pt>
    <dgm:pt modelId="{0993ECEE-F5D3-4947-B247-F5203A105C50}" type="pres">
      <dgm:prSet presAssocID="{E0EDE5DB-A73E-4001-9AC5-DF0FD774168D}" presName="sibTrans" presStyleCnt="0"/>
      <dgm:spPr/>
    </dgm:pt>
    <dgm:pt modelId="{24406CA5-CE1E-4929-82D0-1FD9D0A52799}" type="pres">
      <dgm:prSet presAssocID="{78AF5D6E-1C38-488A-A08C-D32E5D864BF5}" presName="compNode" presStyleCnt="0"/>
      <dgm:spPr/>
    </dgm:pt>
    <dgm:pt modelId="{EAC9ABA6-4AFC-4370-BF91-B905DC403009}" type="pres">
      <dgm:prSet presAssocID="{78AF5D6E-1C38-488A-A08C-D32E5D864BF5}" presName="bgRect" presStyleLbl="bgShp" presStyleIdx="5" presStyleCnt="6"/>
      <dgm:spPr/>
    </dgm:pt>
    <dgm:pt modelId="{06BFEB6B-7424-47B2-A2EA-2C72737EE793}" type="pres">
      <dgm:prSet presAssocID="{78AF5D6E-1C38-488A-A08C-D32E5D864BF5}"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Questions"/>
        </a:ext>
      </dgm:extLst>
    </dgm:pt>
    <dgm:pt modelId="{068A7D83-1056-4D39-A899-669755574A72}" type="pres">
      <dgm:prSet presAssocID="{78AF5D6E-1C38-488A-A08C-D32E5D864BF5}" presName="spaceRect" presStyleCnt="0"/>
      <dgm:spPr/>
    </dgm:pt>
    <dgm:pt modelId="{A0607C21-E8F0-405B-A4D7-770CB5B08F37}" type="pres">
      <dgm:prSet presAssocID="{78AF5D6E-1C38-488A-A08C-D32E5D864BF5}" presName="parTx" presStyleLbl="revTx" presStyleIdx="5" presStyleCnt="6">
        <dgm:presLayoutVars>
          <dgm:chMax val="0"/>
          <dgm:chPref val="0"/>
        </dgm:presLayoutVars>
      </dgm:prSet>
      <dgm:spPr/>
    </dgm:pt>
  </dgm:ptLst>
  <dgm:cxnLst>
    <dgm:cxn modelId="{A8E49B04-99F8-4532-B642-8472A3D5C5C1}" type="presOf" srcId="{78AF5D6E-1C38-488A-A08C-D32E5D864BF5}" destId="{A0607C21-E8F0-405B-A4D7-770CB5B08F37}" srcOrd="0" destOrd="0" presId="urn:microsoft.com/office/officeart/2018/2/layout/IconVerticalSolidList"/>
    <dgm:cxn modelId="{F8129706-BAAB-4C16-A1BC-CB7B2E9460BF}" srcId="{AE30E509-6180-4D66-A90B-0D3E5AC15A36}" destId="{51D62B1B-20CD-45BC-A15D-8520DAA39FDD}" srcOrd="3" destOrd="0" parTransId="{9DF47E02-0B4D-47C0-B649-1FACA4C2FA79}" sibTransId="{0283C7C4-73ED-4651-8C5F-9685747D1B0B}"/>
    <dgm:cxn modelId="{0450151C-19CB-46A2-AD85-016A535C49CB}" type="presOf" srcId="{51D62B1B-20CD-45BC-A15D-8520DAA39FDD}" destId="{96EF0F0F-FC2E-4C0C-A042-A5556600BAB3}" srcOrd="0" destOrd="0" presId="urn:microsoft.com/office/officeart/2018/2/layout/IconVerticalSolidList"/>
    <dgm:cxn modelId="{D6768C4B-0623-4545-9317-D0057F324EA9}" srcId="{AE30E509-6180-4D66-A90B-0D3E5AC15A36}" destId="{91B877FD-3452-49BE-9919-AB32C969445D}" srcOrd="4" destOrd="0" parTransId="{C480E57D-C5CF-4181-AA52-6EF59B7D8E9C}" sibTransId="{E0EDE5DB-A73E-4001-9AC5-DF0FD774168D}"/>
    <dgm:cxn modelId="{08CCC455-CE5F-4460-88F0-4A26F9D076AB}" type="presOf" srcId="{F6192172-79AC-490B-8C76-06A0025853D4}" destId="{5985685F-BB33-4E0A-9237-34D7AB9B1015}" srcOrd="0" destOrd="0" presId="urn:microsoft.com/office/officeart/2018/2/layout/IconVerticalSolidList"/>
    <dgm:cxn modelId="{42F9E855-A8C6-4FB1-8472-8FADDAF06CE6}" srcId="{AE30E509-6180-4D66-A90B-0D3E5AC15A36}" destId="{5084C69D-CB03-40FA-9E92-E60A3E0A0954}" srcOrd="1" destOrd="0" parTransId="{A8752E92-624F-495E-85AD-B8E667951796}" sibTransId="{3A9E2EC1-98A1-465D-A67E-49273DE741D9}"/>
    <dgm:cxn modelId="{19E0037E-B545-4068-817D-B87DEA190F8D}" type="presOf" srcId="{91B877FD-3452-49BE-9919-AB32C969445D}" destId="{70CD9083-1C0A-4B87-A1B1-DE55C04D8323}" srcOrd="0" destOrd="0" presId="urn:microsoft.com/office/officeart/2018/2/layout/IconVerticalSolidList"/>
    <dgm:cxn modelId="{E1ABD183-9E51-4122-8E39-2EEBC0F5F246}" type="presOf" srcId="{FF9638B5-A096-4D21-8C2D-A2F0757F1C6A}" destId="{366120CA-A3AF-48DE-B493-5A11594FE1DA}" srcOrd="0" destOrd="0" presId="urn:microsoft.com/office/officeart/2018/2/layout/IconVerticalSolidList"/>
    <dgm:cxn modelId="{3245F286-9F06-430A-AA4D-9E7770BBBAE9}" srcId="{AE30E509-6180-4D66-A90B-0D3E5AC15A36}" destId="{F6192172-79AC-490B-8C76-06A0025853D4}" srcOrd="0" destOrd="0" parTransId="{B25A057A-FF86-40DD-B40F-631FED7B0C3B}" sibTransId="{A68DAB8C-89E3-473E-A77C-9D197C8E64BC}"/>
    <dgm:cxn modelId="{8097F49C-73FA-4383-A6C9-9C10C8D1AB80}" srcId="{AE30E509-6180-4D66-A90B-0D3E5AC15A36}" destId="{FF9638B5-A096-4D21-8C2D-A2F0757F1C6A}" srcOrd="2" destOrd="0" parTransId="{C2AF48BE-2FF8-4085-8E45-7E26F5068B7D}" sibTransId="{57C01488-595F-42AC-BD74-EDD6008D7EA6}"/>
    <dgm:cxn modelId="{E357519F-C4D7-4AF3-9412-F9958468CC16}" type="presOf" srcId="{AE30E509-6180-4D66-A90B-0D3E5AC15A36}" destId="{AF89FCAE-EDDF-4EB2-9A28-B866870885DE}" srcOrd="0" destOrd="0" presId="urn:microsoft.com/office/officeart/2018/2/layout/IconVerticalSolidList"/>
    <dgm:cxn modelId="{4B9D03E3-2BC7-4E70-B303-26F3F9792C89}" srcId="{AE30E509-6180-4D66-A90B-0D3E5AC15A36}" destId="{78AF5D6E-1C38-488A-A08C-D32E5D864BF5}" srcOrd="5" destOrd="0" parTransId="{FEF75816-615F-454E-AC1C-B5156131E324}" sibTransId="{EC3C31AF-9284-4B03-A4CD-D296AB26607C}"/>
    <dgm:cxn modelId="{59545DF9-80FB-4146-A502-9CF1909FEE9D}" type="presOf" srcId="{5084C69D-CB03-40FA-9E92-E60A3E0A0954}" destId="{066231EA-793D-4632-A7CD-5C0F687120C8}" srcOrd="0" destOrd="0" presId="urn:microsoft.com/office/officeart/2018/2/layout/IconVerticalSolidList"/>
    <dgm:cxn modelId="{626D4DBC-6F17-481F-93B2-2890D569F162}" type="presParOf" srcId="{AF89FCAE-EDDF-4EB2-9A28-B866870885DE}" destId="{9C6EE33E-3AF1-4D6C-B890-B825E374C378}" srcOrd="0" destOrd="0" presId="urn:microsoft.com/office/officeart/2018/2/layout/IconVerticalSolidList"/>
    <dgm:cxn modelId="{49BA2719-E4B5-4149-B63B-5F9441929C24}" type="presParOf" srcId="{9C6EE33E-3AF1-4D6C-B890-B825E374C378}" destId="{A0088CE8-2609-4095-85D2-FCF51A3AC149}" srcOrd="0" destOrd="0" presId="urn:microsoft.com/office/officeart/2018/2/layout/IconVerticalSolidList"/>
    <dgm:cxn modelId="{2543E081-E81B-4AEF-A5F2-7EE966ECFF3A}" type="presParOf" srcId="{9C6EE33E-3AF1-4D6C-B890-B825E374C378}" destId="{D12434B8-25A4-46DF-AB65-BAB092DDDDE1}" srcOrd="1" destOrd="0" presId="urn:microsoft.com/office/officeart/2018/2/layout/IconVerticalSolidList"/>
    <dgm:cxn modelId="{AE77201F-1181-4A53-9AF5-E431CE8490E6}" type="presParOf" srcId="{9C6EE33E-3AF1-4D6C-B890-B825E374C378}" destId="{F7CE9F3D-9E96-48DB-8DDF-12A1DBC96CAA}" srcOrd="2" destOrd="0" presId="urn:microsoft.com/office/officeart/2018/2/layout/IconVerticalSolidList"/>
    <dgm:cxn modelId="{C5386E7E-A13B-47E8-AAD6-9EB73EA5E7C4}" type="presParOf" srcId="{9C6EE33E-3AF1-4D6C-B890-B825E374C378}" destId="{5985685F-BB33-4E0A-9237-34D7AB9B1015}" srcOrd="3" destOrd="0" presId="urn:microsoft.com/office/officeart/2018/2/layout/IconVerticalSolidList"/>
    <dgm:cxn modelId="{E04D4CAF-7B13-4C90-9941-7D007AB48527}" type="presParOf" srcId="{AF89FCAE-EDDF-4EB2-9A28-B866870885DE}" destId="{409DEB00-8CDE-4A58-ABAD-64346AB65DE0}" srcOrd="1" destOrd="0" presId="urn:microsoft.com/office/officeart/2018/2/layout/IconVerticalSolidList"/>
    <dgm:cxn modelId="{7BE4E9A8-BD5D-41B7-BE3B-4BCC36BAF495}" type="presParOf" srcId="{AF89FCAE-EDDF-4EB2-9A28-B866870885DE}" destId="{E0283F5C-41AB-419D-A310-54041027ECB4}" srcOrd="2" destOrd="0" presId="urn:microsoft.com/office/officeart/2018/2/layout/IconVerticalSolidList"/>
    <dgm:cxn modelId="{D4261C5D-F3E1-4D8D-8639-0263895A58D2}" type="presParOf" srcId="{E0283F5C-41AB-419D-A310-54041027ECB4}" destId="{E968D88E-5CB1-4F45-97EE-F0B18B5452C9}" srcOrd="0" destOrd="0" presId="urn:microsoft.com/office/officeart/2018/2/layout/IconVerticalSolidList"/>
    <dgm:cxn modelId="{58318ECA-901A-49FA-841D-8AEAD5D5F595}" type="presParOf" srcId="{E0283F5C-41AB-419D-A310-54041027ECB4}" destId="{51EAA89F-862E-483E-A3D7-3597EA68E507}" srcOrd="1" destOrd="0" presId="urn:microsoft.com/office/officeart/2018/2/layout/IconVerticalSolidList"/>
    <dgm:cxn modelId="{387374B4-C264-4B35-AC4C-37DDF8A2B5D8}" type="presParOf" srcId="{E0283F5C-41AB-419D-A310-54041027ECB4}" destId="{FEF79174-C0CC-4FB2-A953-97DFDA88B0E3}" srcOrd="2" destOrd="0" presId="urn:microsoft.com/office/officeart/2018/2/layout/IconVerticalSolidList"/>
    <dgm:cxn modelId="{9A9710B3-D184-4D6E-B433-7F6D99AD439D}" type="presParOf" srcId="{E0283F5C-41AB-419D-A310-54041027ECB4}" destId="{066231EA-793D-4632-A7CD-5C0F687120C8}" srcOrd="3" destOrd="0" presId="urn:microsoft.com/office/officeart/2018/2/layout/IconVerticalSolidList"/>
    <dgm:cxn modelId="{42627972-532F-4FA3-905E-BE6836E1452D}" type="presParOf" srcId="{AF89FCAE-EDDF-4EB2-9A28-B866870885DE}" destId="{739419BA-7A19-48F5-8779-7B8604982972}" srcOrd="3" destOrd="0" presId="urn:microsoft.com/office/officeart/2018/2/layout/IconVerticalSolidList"/>
    <dgm:cxn modelId="{26D467F9-36D9-45D8-917E-D27C03B0CEC1}" type="presParOf" srcId="{AF89FCAE-EDDF-4EB2-9A28-B866870885DE}" destId="{5F090AFF-DFD5-484B-87AB-9B208AF79F5F}" srcOrd="4" destOrd="0" presId="urn:microsoft.com/office/officeart/2018/2/layout/IconVerticalSolidList"/>
    <dgm:cxn modelId="{B4C3D1C6-6C4B-42D9-B0B3-CC8D21A36FC3}" type="presParOf" srcId="{5F090AFF-DFD5-484B-87AB-9B208AF79F5F}" destId="{3EA38B82-8110-4A85-BD38-4D941B22C829}" srcOrd="0" destOrd="0" presId="urn:microsoft.com/office/officeart/2018/2/layout/IconVerticalSolidList"/>
    <dgm:cxn modelId="{E41CD745-941C-4C19-8C28-AA94A99BA76E}" type="presParOf" srcId="{5F090AFF-DFD5-484B-87AB-9B208AF79F5F}" destId="{F8F0CBD7-CB06-4E57-836A-FAAD4D85C8DD}" srcOrd="1" destOrd="0" presId="urn:microsoft.com/office/officeart/2018/2/layout/IconVerticalSolidList"/>
    <dgm:cxn modelId="{18B3694E-FD85-457F-9BF1-2323F3BD13E5}" type="presParOf" srcId="{5F090AFF-DFD5-484B-87AB-9B208AF79F5F}" destId="{7D09D695-3EF2-44DA-97BD-5C0A5204E648}" srcOrd="2" destOrd="0" presId="urn:microsoft.com/office/officeart/2018/2/layout/IconVerticalSolidList"/>
    <dgm:cxn modelId="{853BA9F8-4D25-45FB-85AD-39FD6E5DD010}" type="presParOf" srcId="{5F090AFF-DFD5-484B-87AB-9B208AF79F5F}" destId="{366120CA-A3AF-48DE-B493-5A11594FE1DA}" srcOrd="3" destOrd="0" presId="urn:microsoft.com/office/officeart/2018/2/layout/IconVerticalSolidList"/>
    <dgm:cxn modelId="{A9F4BF1D-8D35-48ED-B9FF-6AE9B5BDC4B2}" type="presParOf" srcId="{AF89FCAE-EDDF-4EB2-9A28-B866870885DE}" destId="{044B6C82-12E4-4E43-8C9F-04A40829E68A}" srcOrd="5" destOrd="0" presId="urn:microsoft.com/office/officeart/2018/2/layout/IconVerticalSolidList"/>
    <dgm:cxn modelId="{484ACC70-E51C-43E6-8486-ACCFD54172CF}" type="presParOf" srcId="{AF89FCAE-EDDF-4EB2-9A28-B866870885DE}" destId="{3BF510D7-6C38-4758-838B-65EE715D3BE9}" srcOrd="6" destOrd="0" presId="urn:microsoft.com/office/officeart/2018/2/layout/IconVerticalSolidList"/>
    <dgm:cxn modelId="{960FBDF6-6E7B-473B-8854-B611AA7F34C5}" type="presParOf" srcId="{3BF510D7-6C38-4758-838B-65EE715D3BE9}" destId="{59097008-7444-40B7-AA2D-A5FB065206C3}" srcOrd="0" destOrd="0" presId="urn:microsoft.com/office/officeart/2018/2/layout/IconVerticalSolidList"/>
    <dgm:cxn modelId="{E61DFB97-E396-4ADB-8CB5-A4C1D5AF4B39}" type="presParOf" srcId="{3BF510D7-6C38-4758-838B-65EE715D3BE9}" destId="{D04FD89C-9B3F-407E-A0CD-8584C08F6F1E}" srcOrd="1" destOrd="0" presId="urn:microsoft.com/office/officeart/2018/2/layout/IconVerticalSolidList"/>
    <dgm:cxn modelId="{9770B43C-BBB0-46C2-9B41-32C832027CA9}" type="presParOf" srcId="{3BF510D7-6C38-4758-838B-65EE715D3BE9}" destId="{F2C40960-B8A0-41BA-90A7-FE24363DD664}" srcOrd="2" destOrd="0" presId="urn:microsoft.com/office/officeart/2018/2/layout/IconVerticalSolidList"/>
    <dgm:cxn modelId="{C2C9911F-E8F2-4F57-8C20-6E80D7EAA1BB}" type="presParOf" srcId="{3BF510D7-6C38-4758-838B-65EE715D3BE9}" destId="{96EF0F0F-FC2E-4C0C-A042-A5556600BAB3}" srcOrd="3" destOrd="0" presId="urn:microsoft.com/office/officeart/2018/2/layout/IconVerticalSolidList"/>
    <dgm:cxn modelId="{AFEA5061-53D1-4A36-8196-1DC6F5F258B2}" type="presParOf" srcId="{AF89FCAE-EDDF-4EB2-9A28-B866870885DE}" destId="{A3D58F84-809B-4652-B9E6-AEE7F8675C73}" srcOrd="7" destOrd="0" presId="urn:microsoft.com/office/officeart/2018/2/layout/IconVerticalSolidList"/>
    <dgm:cxn modelId="{3075A299-0862-4C35-8B2B-BBD3AE940CAA}" type="presParOf" srcId="{AF89FCAE-EDDF-4EB2-9A28-B866870885DE}" destId="{FC98E51C-2715-4AB9-A309-69C29F7C904D}" srcOrd="8" destOrd="0" presId="urn:microsoft.com/office/officeart/2018/2/layout/IconVerticalSolidList"/>
    <dgm:cxn modelId="{228562BA-226E-49EB-8A2C-C4C06974929B}" type="presParOf" srcId="{FC98E51C-2715-4AB9-A309-69C29F7C904D}" destId="{F76169DC-710E-4914-81A7-B4C3BFEDCD7F}" srcOrd="0" destOrd="0" presId="urn:microsoft.com/office/officeart/2018/2/layout/IconVerticalSolidList"/>
    <dgm:cxn modelId="{EDFE73C7-1708-481B-8F30-6AEC613935A7}" type="presParOf" srcId="{FC98E51C-2715-4AB9-A309-69C29F7C904D}" destId="{43781049-307D-4129-AF7F-9159D10F0ADC}" srcOrd="1" destOrd="0" presId="urn:microsoft.com/office/officeart/2018/2/layout/IconVerticalSolidList"/>
    <dgm:cxn modelId="{C0DFAB6D-B63F-48F5-A10C-AAAA721069BB}" type="presParOf" srcId="{FC98E51C-2715-4AB9-A309-69C29F7C904D}" destId="{0C72C592-3E7B-4479-983C-5A6F05AB7311}" srcOrd="2" destOrd="0" presId="urn:microsoft.com/office/officeart/2018/2/layout/IconVerticalSolidList"/>
    <dgm:cxn modelId="{3AF7CFAC-C3F6-4969-A3B4-B8070C108A86}" type="presParOf" srcId="{FC98E51C-2715-4AB9-A309-69C29F7C904D}" destId="{70CD9083-1C0A-4B87-A1B1-DE55C04D8323}" srcOrd="3" destOrd="0" presId="urn:microsoft.com/office/officeart/2018/2/layout/IconVerticalSolidList"/>
    <dgm:cxn modelId="{35046C98-0576-4550-9654-BFBC650BCDE7}" type="presParOf" srcId="{AF89FCAE-EDDF-4EB2-9A28-B866870885DE}" destId="{0993ECEE-F5D3-4947-B247-F5203A105C50}" srcOrd="9" destOrd="0" presId="urn:microsoft.com/office/officeart/2018/2/layout/IconVerticalSolidList"/>
    <dgm:cxn modelId="{D87A3375-E18C-4DEA-8E9D-EA83A2414BE7}" type="presParOf" srcId="{AF89FCAE-EDDF-4EB2-9A28-B866870885DE}" destId="{24406CA5-CE1E-4929-82D0-1FD9D0A52799}" srcOrd="10" destOrd="0" presId="urn:microsoft.com/office/officeart/2018/2/layout/IconVerticalSolidList"/>
    <dgm:cxn modelId="{85E1A15D-6553-43C8-AC62-4F87E22184C6}" type="presParOf" srcId="{24406CA5-CE1E-4929-82D0-1FD9D0A52799}" destId="{EAC9ABA6-4AFC-4370-BF91-B905DC403009}" srcOrd="0" destOrd="0" presId="urn:microsoft.com/office/officeart/2018/2/layout/IconVerticalSolidList"/>
    <dgm:cxn modelId="{59F4E9D2-3525-4948-ADAC-AC26FF92B8E0}" type="presParOf" srcId="{24406CA5-CE1E-4929-82D0-1FD9D0A52799}" destId="{06BFEB6B-7424-47B2-A2EA-2C72737EE793}" srcOrd="1" destOrd="0" presId="urn:microsoft.com/office/officeart/2018/2/layout/IconVerticalSolidList"/>
    <dgm:cxn modelId="{A9EBF87A-1EF6-434C-A6E0-F87F2511D8F1}" type="presParOf" srcId="{24406CA5-CE1E-4929-82D0-1FD9D0A52799}" destId="{068A7D83-1056-4D39-A899-669755574A72}" srcOrd="2" destOrd="0" presId="urn:microsoft.com/office/officeart/2018/2/layout/IconVerticalSolidList"/>
    <dgm:cxn modelId="{15F2BD3A-7F87-46AA-85C2-B4561E060797}" type="presParOf" srcId="{24406CA5-CE1E-4929-82D0-1FD9D0A52799}" destId="{A0607C21-E8F0-405B-A4D7-770CB5B08F37}"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088CE8-2609-4095-85D2-FCF51A3AC149}">
      <dsp:nvSpPr>
        <dsp:cNvPr id="0" name=""/>
        <dsp:cNvSpPr/>
      </dsp:nvSpPr>
      <dsp:spPr>
        <a:xfrm>
          <a:off x="0" y="1221"/>
          <a:ext cx="10515600" cy="52068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2434B8-25A4-46DF-AB65-BAB092DDDDE1}">
      <dsp:nvSpPr>
        <dsp:cNvPr id="0" name=""/>
        <dsp:cNvSpPr/>
      </dsp:nvSpPr>
      <dsp:spPr>
        <a:xfrm>
          <a:off x="157506" y="118375"/>
          <a:ext cx="286375" cy="28637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985685F-BB33-4E0A-9237-34D7AB9B1015}">
      <dsp:nvSpPr>
        <dsp:cNvPr id="0" name=""/>
        <dsp:cNvSpPr/>
      </dsp:nvSpPr>
      <dsp:spPr>
        <a:xfrm>
          <a:off x="601388" y="1221"/>
          <a:ext cx="9914211" cy="5206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106" tIns="55106" rIns="55106" bIns="55106" numCol="1" spcCol="1270" anchor="ctr" anchorCtr="0">
          <a:noAutofit/>
        </a:bodyPr>
        <a:lstStyle/>
        <a:p>
          <a:pPr marL="0" lvl="0" indent="0" algn="l" defTabSz="844550">
            <a:lnSpc>
              <a:spcPct val="90000"/>
            </a:lnSpc>
            <a:spcBef>
              <a:spcPct val="0"/>
            </a:spcBef>
            <a:spcAft>
              <a:spcPct val="35000"/>
            </a:spcAft>
            <a:buNone/>
          </a:pPr>
          <a:r>
            <a:rPr lang="en-US" sz="1900" kern="1200" dirty="0"/>
            <a:t>Executive Agencies</a:t>
          </a:r>
        </a:p>
      </dsp:txBody>
      <dsp:txXfrm>
        <a:off x="601388" y="1221"/>
        <a:ext cx="9914211" cy="520682"/>
      </dsp:txXfrm>
    </dsp:sp>
    <dsp:sp modelId="{E968D88E-5CB1-4F45-97EE-F0B18B5452C9}">
      <dsp:nvSpPr>
        <dsp:cNvPr id="0" name=""/>
        <dsp:cNvSpPr/>
      </dsp:nvSpPr>
      <dsp:spPr>
        <a:xfrm>
          <a:off x="0" y="652074"/>
          <a:ext cx="10515600" cy="52068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1EAA89F-862E-483E-A3D7-3597EA68E507}">
      <dsp:nvSpPr>
        <dsp:cNvPr id="0" name=""/>
        <dsp:cNvSpPr/>
      </dsp:nvSpPr>
      <dsp:spPr>
        <a:xfrm>
          <a:off x="157506" y="769228"/>
          <a:ext cx="286375" cy="28637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66231EA-793D-4632-A7CD-5C0F687120C8}">
      <dsp:nvSpPr>
        <dsp:cNvPr id="0" name=""/>
        <dsp:cNvSpPr/>
      </dsp:nvSpPr>
      <dsp:spPr>
        <a:xfrm>
          <a:off x="601388" y="652074"/>
          <a:ext cx="9914211" cy="5206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106" tIns="55106" rIns="55106" bIns="55106" numCol="1" spcCol="1270" anchor="ctr" anchorCtr="0">
          <a:noAutofit/>
        </a:bodyPr>
        <a:lstStyle/>
        <a:p>
          <a:pPr marL="0" lvl="0" indent="0" algn="l" defTabSz="844550">
            <a:lnSpc>
              <a:spcPct val="90000"/>
            </a:lnSpc>
            <a:spcBef>
              <a:spcPct val="0"/>
            </a:spcBef>
            <a:spcAft>
              <a:spcPct val="35000"/>
            </a:spcAft>
            <a:buNone/>
          </a:pPr>
          <a:r>
            <a:rPr lang="en-US" sz="1900" kern="1200" dirty="0"/>
            <a:t>Congressional Involvement</a:t>
          </a:r>
        </a:p>
      </dsp:txBody>
      <dsp:txXfrm>
        <a:off x="601388" y="652074"/>
        <a:ext cx="9914211" cy="520682"/>
      </dsp:txXfrm>
    </dsp:sp>
    <dsp:sp modelId="{3EA38B82-8110-4A85-BD38-4D941B22C829}">
      <dsp:nvSpPr>
        <dsp:cNvPr id="0" name=""/>
        <dsp:cNvSpPr/>
      </dsp:nvSpPr>
      <dsp:spPr>
        <a:xfrm>
          <a:off x="0" y="1302927"/>
          <a:ext cx="10515600" cy="52068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F0CBD7-CB06-4E57-836A-FAAD4D85C8DD}">
      <dsp:nvSpPr>
        <dsp:cNvPr id="0" name=""/>
        <dsp:cNvSpPr/>
      </dsp:nvSpPr>
      <dsp:spPr>
        <a:xfrm>
          <a:off x="157506" y="1420081"/>
          <a:ext cx="286375" cy="28637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66120CA-A3AF-48DE-B493-5A11594FE1DA}">
      <dsp:nvSpPr>
        <dsp:cNvPr id="0" name=""/>
        <dsp:cNvSpPr/>
      </dsp:nvSpPr>
      <dsp:spPr>
        <a:xfrm>
          <a:off x="601388" y="1302927"/>
          <a:ext cx="9914211" cy="5206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106" tIns="55106" rIns="55106" bIns="55106" numCol="1" spcCol="1270" anchor="ctr" anchorCtr="0">
          <a:noAutofit/>
        </a:bodyPr>
        <a:lstStyle/>
        <a:p>
          <a:pPr marL="0" lvl="0" indent="0" algn="l" defTabSz="844550">
            <a:lnSpc>
              <a:spcPct val="90000"/>
            </a:lnSpc>
            <a:spcBef>
              <a:spcPct val="0"/>
            </a:spcBef>
            <a:spcAft>
              <a:spcPct val="35000"/>
            </a:spcAft>
            <a:buNone/>
          </a:pPr>
          <a:r>
            <a:rPr lang="en-US" sz="1900" kern="1200" dirty="0"/>
            <a:t>Current Lawsuits</a:t>
          </a:r>
        </a:p>
      </dsp:txBody>
      <dsp:txXfrm>
        <a:off x="601388" y="1302927"/>
        <a:ext cx="9914211" cy="520682"/>
      </dsp:txXfrm>
    </dsp:sp>
    <dsp:sp modelId="{59097008-7444-40B7-AA2D-A5FB065206C3}">
      <dsp:nvSpPr>
        <dsp:cNvPr id="0" name=""/>
        <dsp:cNvSpPr/>
      </dsp:nvSpPr>
      <dsp:spPr>
        <a:xfrm>
          <a:off x="0" y="1953780"/>
          <a:ext cx="10515600" cy="52068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4FD89C-9B3F-407E-A0CD-8584C08F6F1E}">
      <dsp:nvSpPr>
        <dsp:cNvPr id="0" name=""/>
        <dsp:cNvSpPr/>
      </dsp:nvSpPr>
      <dsp:spPr>
        <a:xfrm>
          <a:off x="157506" y="2070934"/>
          <a:ext cx="286375" cy="286375"/>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6EF0F0F-FC2E-4C0C-A042-A5556600BAB3}">
      <dsp:nvSpPr>
        <dsp:cNvPr id="0" name=""/>
        <dsp:cNvSpPr/>
      </dsp:nvSpPr>
      <dsp:spPr>
        <a:xfrm>
          <a:off x="601388" y="1953780"/>
          <a:ext cx="9914211" cy="5206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106" tIns="55106" rIns="55106" bIns="55106" numCol="1" spcCol="1270" anchor="ctr" anchorCtr="0">
          <a:noAutofit/>
        </a:bodyPr>
        <a:lstStyle/>
        <a:p>
          <a:pPr marL="0" lvl="0" indent="0" algn="l" defTabSz="844550">
            <a:lnSpc>
              <a:spcPct val="90000"/>
            </a:lnSpc>
            <a:spcBef>
              <a:spcPct val="0"/>
            </a:spcBef>
            <a:spcAft>
              <a:spcPct val="35000"/>
            </a:spcAft>
            <a:buNone/>
          </a:pPr>
          <a:r>
            <a:rPr lang="en-US" sz="1900" kern="1200" dirty="0"/>
            <a:t>International Overview</a:t>
          </a:r>
        </a:p>
      </dsp:txBody>
      <dsp:txXfrm>
        <a:off x="601388" y="1953780"/>
        <a:ext cx="9914211" cy="520682"/>
      </dsp:txXfrm>
    </dsp:sp>
    <dsp:sp modelId="{F76169DC-710E-4914-81A7-B4C3BFEDCD7F}">
      <dsp:nvSpPr>
        <dsp:cNvPr id="0" name=""/>
        <dsp:cNvSpPr/>
      </dsp:nvSpPr>
      <dsp:spPr>
        <a:xfrm>
          <a:off x="0" y="2604633"/>
          <a:ext cx="10515600" cy="52068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781049-307D-4129-AF7F-9159D10F0ADC}">
      <dsp:nvSpPr>
        <dsp:cNvPr id="0" name=""/>
        <dsp:cNvSpPr/>
      </dsp:nvSpPr>
      <dsp:spPr>
        <a:xfrm>
          <a:off x="157506" y="2721787"/>
          <a:ext cx="286375" cy="28637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0CD9083-1C0A-4B87-A1B1-DE55C04D8323}">
      <dsp:nvSpPr>
        <dsp:cNvPr id="0" name=""/>
        <dsp:cNvSpPr/>
      </dsp:nvSpPr>
      <dsp:spPr>
        <a:xfrm>
          <a:off x="601388" y="2604633"/>
          <a:ext cx="9914211" cy="5206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106" tIns="55106" rIns="55106" bIns="55106" numCol="1" spcCol="1270" anchor="ctr" anchorCtr="0">
          <a:noAutofit/>
        </a:bodyPr>
        <a:lstStyle/>
        <a:p>
          <a:pPr marL="0" lvl="0" indent="0" algn="l" defTabSz="844550">
            <a:lnSpc>
              <a:spcPct val="90000"/>
            </a:lnSpc>
            <a:spcBef>
              <a:spcPct val="0"/>
            </a:spcBef>
            <a:spcAft>
              <a:spcPct val="35000"/>
            </a:spcAft>
            <a:buNone/>
          </a:pPr>
          <a:r>
            <a:rPr lang="en-US" sz="1900" kern="1200" dirty="0"/>
            <a:t>Looking Ahead</a:t>
          </a:r>
        </a:p>
      </dsp:txBody>
      <dsp:txXfrm>
        <a:off x="601388" y="2604633"/>
        <a:ext cx="9914211" cy="520682"/>
      </dsp:txXfrm>
    </dsp:sp>
    <dsp:sp modelId="{EAC9ABA6-4AFC-4370-BF91-B905DC403009}">
      <dsp:nvSpPr>
        <dsp:cNvPr id="0" name=""/>
        <dsp:cNvSpPr/>
      </dsp:nvSpPr>
      <dsp:spPr>
        <a:xfrm>
          <a:off x="0" y="3255486"/>
          <a:ext cx="10515600" cy="52068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6BFEB6B-7424-47B2-A2EA-2C72737EE793}">
      <dsp:nvSpPr>
        <dsp:cNvPr id="0" name=""/>
        <dsp:cNvSpPr/>
      </dsp:nvSpPr>
      <dsp:spPr>
        <a:xfrm>
          <a:off x="157506" y="3372640"/>
          <a:ext cx="286375" cy="286375"/>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0607C21-E8F0-405B-A4D7-770CB5B08F37}">
      <dsp:nvSpPr>
        <dsp:cNvPr id="0" name=""/>
        <dsp:cNvSpPr/>
      </dsp:nvSpPr>
      <dsp:spPr>
        <a:xfrm>
          <a:off x="601388" y="3255486"/>
          <a:ext cx="9914211" cy="5206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106" tIns="55106" rIns="55106" bIns="55106" numCol="1" spcCol="1270" anchor="ctr" anchorCtr="0">
          <a:noAutofit/>
        </a:bodyPr>
        <a:lstStyle/>
        <a:p>
          <a:pPr marL="0" lvl="0" indent="0" algn="l" defTabSz="844550">
            <a:lnSpc>
              <a:spcPct val="90000"/>
            </a:lnSpc>
            <a:spcBef>
              <a:spcPct val="0"/>
            </a:spcBef>
            <a:spcAft>
              <a:spcPct val="35000"/>
            </a:spcAft>
            <a:buNone/>
          </a:pPr>
          <a:r>
            <a:rPr lang="en-US" sz="1900" kern="1200" dirty="0"/>
            <a:t>Q&amp;A</a:t>
          </a:r>
        </a:p>
      </dsp:txBody>
      <dsp:txXfrm>
        <a:off x="601388" y="3255486"/>
        <a:ext cx="9914211" cy="52068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2D7DE7-E2A0-456A-ACA4-3EC1E8E2F282}" type="datetimeFigureOut">
              <a:rPr lang="en-US" smtClean="0"/>
              <a:t>4/11/2024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0F4250-6FFA-4F0A-A713-0488CB0D05DE}" type="slidenum">
              <a:rPr lang="en-US" smtClean="0"/>
              <a:t>‹#›</a:t>
            </a:fld>
            <a:endParaRPr lang="en-US"/>
          </a:p>
        </p:txBody>
      </p:sp>
    </p:spTree>
    <p:extLst>
      <p:ext uri="{BB962C8B-B14F-4D97-AF65-F5344CB8AC3E}">
        <p14:creationId xmlns:p14="http://schemas.microsoft.com/office/powerpoint/2010/main" val="3574952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0F4250-6FFA-4F0A-A713-0488CB0D05DE}" type="slidenum">
              <a:rPr lang="en-US" smtClean="0"/>
              <a:t>1</a:t>
            </a:fld>
            <a:endParaRPr lang="en-US"/>
          </a:p>
        </p:txBody>
      </p:sp>
    </p:spTree>
    <p:extLst>
      <p:ext uri="{BB962C8B-B14F-4D97-AF65-F5344CB8AC3E}">
        <p14:creationId xmlns:p14="http://schemas.microsoft.com/office/powerpoint/2010/main" val="19351854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mn-lt"/>
            </a:endParaRPr>
          </a:p>
        </p:txBody>
      </p:sp>
      <p:sp>
        <p:nvSpPr>
          <p:cNvPr id="4" name="Slide Number Placeholder 3"/>
          <p:cNvSpPr>
            <a:spLocks noGrp="1"/>
          </p:cNvSpPr>
          <p:nvPr>
            <p:ph type="sldNum" sz="quarter" idx="5"/>
          </p:nvPr>
        </p:nvSpPr>
        <p:spPr/>
        <p:txBody>
          <a:bodyPr/>
          <a:lstStyle/>
          <a:p>
            <a:fld id="{B60F4250-6FFA-4F0A-A713-0488CB0D05DE}" type="slidenum">
              <a:rPr lang="en-US" smtClean="0"/>
              <a:t>10</a:t>
            </a:fld>
            <a:endParaRPr lang="en-US"/>
          </a:p>
        </p:txBody>
      </p:sp>
    </p:spTree>
    <p:extLst>
      <p:ext uri="{BB962C8B-B14F-4D97-AF65-F5344CB8AC3E}">
        <p14:creationId xmlns:p14="http://schemas.microsoft.com/office/powerpoint/2010/main" val="1061376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31F172-A2CE-E56E-5723-344506A24A4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A42D1E4-6E46-A16C-DE75-5AB1ACAD10E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9E37EBF-6BCB-7BD8-CD86-D1AE060647F9}"/>
              </a:ext>
            </a:extLst>
          </p:cNvPr>
          <p:cNvSpPr>
            <a:spLocks noGrp="1"/>
          </p:cNvSpPr>
          <p:nvPr>
            <p:ph type="body" idx="1"/>
          </p:nvPr>
        </p:nvSpPr>
        <p:spPr/>
        <p:txBody>
          <a:bodyPr/>
          <a:lstStyle/>
          <a:p>
            <a:endParaRPr lang="en-US" sz="1100" dirty="0">
              <a:latin typeface="+mn-lt"/>
            </a:endParaRPr>
          </a:p>
        </p:txBody>
      </p:sp>
      <p:sp>
        <p:nvSpPr>
          <p:cNvPr id="4" name="Slide Number Placeholder 3">
            <a:extLst>
              <a:ext uri="{FF2B5EF4-FFF2-40B4-BE49-F238E27FC236}">
                <a16:creationId xmlns:a16="http://schemas.microsoft.com/office/drawing/2014/main" id="{E9F61917-2811-93A3-5640-58A9D676ACC7}"/>
              </a:ext>
            </a:extLst>
          </p:cNvPr>
          <p:cNvSpPr>
            <a:spLocks noGrp="1"/>
          </p:cNvSpPr>
          <p:nvPr>
            <p:ph type="sldNum" sz="quarter" idx="5"/>
          </p:nvPr>
        </p:nvSpPr>
        <p:spPr/>
        <p:txBody>
          <a:bodyPr/>
          <a:lstStyle/>
          <a:p>
            <a:fld id="{B60F4250-6FFA-4F0A-A713-0488CB0D05DE}" type="slidenum">
              <a:rPr lang="en-US" smtClean="0"/>
              <a:t>11</a:t>
            </a:fld>
            <a:endParaRPr lang="en-US"/>
          </a:p>
        </p:txBody>
      </p:sp>
    </p:spTree>
    <p:extLst>
      <p:ext uri="{BB962C8B-B14F-4D97-AF65-F5344CB8AC3E}">
        <p14:creationId xmlns:p14="http://schemas.microsoft.com/office/powerpoint/2010/main" val="8238479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8D432B-6101-5EB3-186C-A6F6450871D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EC9B319-782C-D431-8C45-DDCDFC44270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D3372DE-CE58-9DC8-2E70-A5C4A9DDA094}"/>
              </a:ext>
            </a:extLst>
          </p:cNvPr>
          <p:cNvSpPr>
            <a:spLocks noGrp="1"/>
          </p:cNvSpPr>
          <p:nvPr>
            <p:ph type="body" idx="1"/>
          </p:nvPr>
        </p:nvSpPr>
        <p:spPr/>
        <p:txBody>
          <a:bodyPr/>
          <a:lstStyle/>
          <a:p>
            <a:endParaRPr lang="en-US" sz="1100" dirty="0">
              <a:latin typeface="+mn-lt"/>
            </a:endParaRPr>
          </a:p>
        </p:txBody>
      </p:sp>
      <p:sp>
        <p:nvSpPr>
          <p:cNvPr id="4" name="Slide Number Placeholder 3">
            <a:extLst>
              <a:ext uri="{FF2B5EF4-FFF2-40B4-BE49-F238E27FC236}">
                <a16:creationId xmlns:a16="http://schemas.microsoft.com/office/drawing/2014/main" id="{EAD3F75B-58D4-B571-0577-02116894B63D}"/>
              </a:ext>
            </a:extLst>
          </p:cNvPr>
          <p:cNvSpPr>
            <a:spLocks noGrp="1"/>
          </p:cNvSpPr>
          <p:nvPr>
            <p:ph type="sldNum" sz="quarter" idx="5"/>
          </p:nvPr>
        </p:nvSpPr>
        <p:spPr/>
        <p:txBody>
          <a:bodyPr/>
          <a:lstStyle/>
          <a:p>
            <a:fld id="{B60F4250-6FFA-4F0A-A713-0488CB0D05DE}" type="slidenum">
              <a:rPr lang="en-US" smtClean="0"/>
              <a:t>12</a:t>
            </a:fld>
            <a:endParaRPr lang="en-US"/>
          </a:p>
        </p:txBody>
      </p:sp>
    </p:spTree>
    <p:extLst>
      <p:ext uri="{BB962C8B-B14F-4D97-AF65-F5344CB8AC3E}">
        <p14:creationId xmlns:p14="http://schemas.microsoft.com/office/powerpoint/2010/main" val="1671999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CBDB9D-97F0-3C75-4645-D9956FBCA24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4DE930D-4CEF-70C9-5BFB-238BCF905F8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35C19C8-8DFA-7CF9-3417-E3E639FCF0EB}"/>
              </a:ext>
            </a:extLst>
          </p:cNvPr>
          <p:cNvSpPr>
            <a:spLocks noGrp="1"/>
          </p:cNvSpPr>
          <p:nvPr>
            <p:ph type="body" idx="1"/>
          </p:nvPr>
        </p:nvSpPr>
        <p:spPr/>
        <p:txBody>
          <a:bodyPr/>
          <a:lstStyle/>
          <a:p>
            <a:endParaRPr lang="en-US" sz="1100" dirty="0">
              <a:latin typeface="+mn-lt"/>
            </a:endParaRPr>
          </a:p>
        </p:txBody>
      </p:sp>
      <p:sp>
        <p:nvSpPr>
          <p:cNvPr id="4" name="Slide Number Placeholder 3">
            <a:extLst>
              <a:ext uri="{FF2B5EF4-FFF2-40B4-BE49-F238E27FC236}">
                <a16:creationId xmlns:a16="http://schemas.microsoft.com/office/drawing/2014/main" id="{7B971DE8-447B-DEFC-CBB5-7A2E06D01366}"/>
              </a:ext>
            </a:extLst>
          </p:cNvPr>
          <p:cNvSpPr>
            <a:spLocks noGrp="1"/>
          </p:cNvSpPr>
          <p:nvPr>
            <p:ph type="sldNum" sz="quarter" idx="5"/>
          </p:nvPr>
        </p:nvSpPr>
        <p:spPr/>
        <p:txBody>
          <a:bodyPr/>
          <a:lstStyle/>
          <a:p>
            <a:fld id="{B60F4250-6FFA-4F0A-A713-0488CB0D05DE}" type="slidenum">
              <a:rPr lang="en-US" smtClean="0"/>
              <a:t>13</a:t>
            </a:fld>
            <a:endParaRPr lang="en-US"/>
          </a:p>
        </p:txBody>
      </p:sp>
    </p:spTree>
    <p:extLst>
      <p:ext uri="{BB962C8B-B14F-4D97-AF65-F5344CB8AC3E}">
        <p14:creationId xmlns:p14="http://schemas.microsoft.com/office/powerpoint/2010/main" val="12641792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873F85-390C-2A4E-12FE-D480270DD48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BC61F61-014C-9637-B272-B91A8047DC2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6F3A163-A739-4A16-41CC-29F032851DC0}"/>
              </a:ext>
            </a:extLst>
          </p:cNvPr>
          <p:cNvSpPr>
            <a:spLocks noGrp="1"/>
          </p:cNvSpPr>
          <p:nvPr>
            <p:ph type="body" idx="1"/>
          </p:nvPr>
        </p:nvSpPr>
        <p:spPr/>
        <p:txBody>
          <a:bodyPr/>
          <a:lstStyle/>
          <a:p>
            <a:endParaRPr lang="en-US" sz="1100" dirty="0">
              <a:latin typeface="+mn-lt"/>
            </a:endParaRPr>
          </a:p>
        </p:txBody>
      </p:sp>
      <p:sp>
        <p:nvSpPr>
          <p:cNvPr id="4" name="Slide Number Placeholder 3">
            <a:extLst>
              <a:ext uri="{FF2B5EF4-FFF2-40B4-BE49-F238E27FC236}">
                <a16:creationId xmlns:a16="http://schemas.microsoft.com/office/drawing/2014/main" id="{C9BF2A9F-43CD-015F-57E3-95B2D16278F1}"/>
              </a:ext>
            </a:extLst>
          </p:cNvPr>
          <p:cNvSpPr>
            <a:spLocks noGrp="1"/>
          </p:cNvSpPr>
          <p:nvPr>
            <p:ph type="sldNum" sz="quarter" idx="5"/>
          </p:nvPr>
        </p:nvSpPr>
        <p:spPr/>
        <p:txBody>
          <a:bodyPr/>
          <a:lstStyle/>
          <a:p>
            <a:fld id="{B60F4250-6FFA-4F0A-A713-0488CB0D05DE}" type="slidenum">
              <a:rPr lang="en-US" smtClean="0"/>
              <a:t>14</a:t>
            </a:fld>
            <a:endParaRPr lang="en-US"/>
          </a:p>
        </p:txBody>
      </p:sp>
    </p:spTree>
    <p:extLst>
      <p:ext uri="{BB962C8B-B14F-4D97-AF65-F5344CB8AC3E}">
        <p14:creationId xmlns:p14="http://schemas.microsoft.com/office/powerpoint/2010/main" val="18583344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873F85-390C-2A4E-12FE-D480270DD48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BC61F61-014C-9637-B272-B91A8047DC2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6F3A163-A739-4A16-41CC-29F032851DC0}"/>
              </a:ext>
            </a:extLst>
          </p:cNvPr>
          <p:cNvSpPr>
            <a:spLocks noGrp="1"/>
          </p:cNvSpPr>
          <p:nvPr>
            <p:ph type="body" idx="1"/>
          </p:nvPr>
        </p:nvSpPr>
        <p:spPr/>
        <p:txBody>
          <a:bodyPr/>
          <a:lstStyle/>
          <a:p>
            <a:endParaRPr lang="en-US" sz="1100" dirty="0">
              <a:latin typeface="+mn-lt"/>
            </a:endParaRPr>
          </a:p>
        </p:txBody>
      </p:sp>
      <p:sp>
        <p:nvSpPr>
          <p:cNvPr id="4" name="Slide Number Placeholder 3">
            <a:extLst>
              <a:ext uri="{FF2B5EF4-FFF2-40B4-BE49-F238E27FC236}">
                <a16:creationId xmlns:a16="http://schemas.microsoft.com/office/drawing/2014/main" id="{C9BF2A9F-43CD-015F-57E3-95B2D16278F1}"/>
              </a:ext>
            </a:extLst>
          </p:cNvPr>
          <p:cNvSpPr>
            <a:spLocks noGrp="1"/>
          </p:cNvSpPr>
          <p:nvPr>
            <p:ph type="sldNum" sz="quarter" idx="5"/>
          </p:nvPr>
        </p:nvSpPr>
        <p:spPr/>
        <p:txBody>
          <a:bodyPr/>
          <a:lstStyle/>
          <a:p>
            <a:fld id="{B60F4250-6FFA-4F0A-A713-0488CB0D05DE}" type="slidenum">
              <a:rPr lang="en-US" smtClean="0"/>
              <a:t>15</a:t>
            </a:fld>
            <a:endParaRPr lang="en-US"/>
          </a:p>
        </p:txBody>
      </p:sp>
    </p:spTree>
    <p:extLst>
      <p:ext uri="{BB962C8B-B14F-4D97-AF65-F5344CB8AC3E}">
        <p14:creationId xmlns:p14="http://schemas.microsoft.com/office/powerpoint/2010/main" val="20274448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C6EC3A-3B17-2913-4B4C-CB429011BE8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B345470-7891-153F-D4A9-4D7DDDD9DFE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ABA2CC2-2625-0EC8-DCFA-765C27BFE62F}"/>
              </a:ext>
            </a:extLst>
          </p:cNvPr>
          <p:cNvSpPr>
            <a:spLocks noGrp="1"/>
          </p:cNvSpPr>
          <p:nvPr>
            <p:ph type="body" idx="1"/>
          </p:nvPr>
        </p:nvSpPr>
        <p:spPr/>
        <p:txBody>
          <a:bodyPr/>
          <a:lstStyle/>
          <a:p>
            <a:endParaRPr lang="en-US" sz="1100" dirty="0">
              <a:latin typeface="+mn-lt"/>
            </a:endParaRPr>
          </a:p>
        </p:txBody>
      </p:sp>
      <p:sp>
        <p:nvSpPr>
          <p:cNvPr id="4" name="Slide Number Placeholder 3">
            <a:extLst>
              <a:ext uri="{FF2B5EF4-FFF2-40B4-BE49-F238E27FC236}">
                <a16:creationId xmlns:a16="http://schemas.microsoft.com/office/drawing/2014/main" id="{8621F3C5-A066-7DA4-9008-5C137D8A7079}"/>
              </a:ext>
            </a:extLst>
          </p:cNvPr>
          <p:cNvSpPr>
            <a:spLocks noGrp="1"/>
          </p:cNvSpPr>
          <p:nvPr>
            <p:ph type="sldNum" sz="quarter" idx="5"/>
          </p:nvPr>
        </p:nvSpPr>
        <p:spPr/>
        <p:txBody>
          <a:bodyPr/>
          <a:lstStyle/>
          <a:p>
            <a:fld id="{B60F4250-6FFA-4F0A-A713-0488CB0D05DE}" type="slidenum">
              <a:rPr lang="en-US" smtClean="0"/>
              <a:t>16</a:t>
            </a:fld>
            <a:endParaRPr lang="en-US"/>
          </a:p>
        </p:txBody>
      </p:sp>
    </p:spTree>
    <p:extLst>
      <p:ext uri="{BB962C8B-B14F-4D97-AF65-F5344CB8AC3E}">
        <p14:creationId xmlns:p14="http://schemas.microsoft.com/office/powerpoint/2010/main" val="32475190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C6EC3A-3B17-2913-4B4C-CB429011BE8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B345470-7891-153F-D4A9-4D7DDDD9DFE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ABA2CC2-2625-0EC8-DCFA-765C27BFE62F}"/>
              </a:ext>
            </a:extLst>
          </p:cNvPr>
          <p:cNvSpPr>
            <a:spLocks noGrp="1"/>
          </p:cNvSpPr>
          <p:nvPr>
            <p:ph type="body" idx="1"/>
          </p:nvPr>
        </p:nvSpPr>
        <p:spPr/>
        <p:txBody>
          <a:bodyPr/>
          <a:lstStyle/>
          <a:p>
            <a:endParaRPr lang="en-US" sz="1100" dirty="0">
              <a:latin typeface="+mn-lt"/>
            </a:endParaRPr>
          </a:p>
        </p:txBody>
      </p:sp>
      <p:sp>
        <p:nvSpPr>
          <p:cNvPr id="4" name="Slide Number Placeholder 3">
            <a:extLst>
              <a:ext uri="{FF2B5EF4-FFF2-40B4-BE49-F238E27FC236}">
                <a16:creationId xmlns:a16="http://schemas.microsoft.com/office/drawing/2014/main" id="{8621F3C5-A066-7DA4-9008-5C137D8A7079}"/>
              </a:ext>
            </a:extLst>
          </p:cNvPr>
          <p:cNvSpPr>
            <a:spLocks noGrp="1"/>
          </p:cNvSpPr>
          <p:nvPr>
            <p:ph type="sldNum" sz="quarter" idx="5"/>
          </p:nvPr>
        </p:nvSpPr>
        <p:spPr/>
        <p:txBody>
          <a:bodyPr/>
          <a:lstStyle/>
          <a:p>
            <a:fld id="{B60F4250-6FFA-4F0A-A713-0488CB0D05DE}" type="slidenum">
              <a:rPr lang="en-US" smtClean="0"/>
              <a:t>17</a:t>
            </a:fld>
            <a:endParaRPr lang="en-US"/>
          </a:p>
        </p:txBody>
      </p:sp>
    </p:spTree>
    <p:extLst>
      <p:ext uri="{BB962C8B-B14F-4D97-AF65-F5344CB8AC3E}">
        <p14:creationId xmlns:p14="http://schemas.microsoft.com/office/powerpoint/2010/main" val="22794127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mn-lt"/>
            </a:endParaRPr>
          </a:p>
          <a:p>
            <a:endParaRPr lang="en-US" sz="1100" dirty="0">
              <a:latin typeface="+mn-lt"/>
            </a:endParaRPr>
          </a:p>
        </p:txBody>
      </p:sp>
      <p:sp>
        <p:nvSpPr>
          <p:cNvPr id="4" name="Slide Number Placeholder 3"/>
          <p:cNvSpPr>
            <a:spLocks noGrp="1"/>
          </p:cNvSpPr>
          <p:nvPr>
            <p:ph type="sldNum" sz="quarter" idx="5"/>
          </p:nvPr>
        </p:nvSpPr>
        <p:spPr/>
        <p:txBody>
          <a:bodyPr/>
          <a:lstStyle/>
          <a:p>
            <a:fld id="{B60F4250-6FFA-4F0A-A713-0488CB0D05DE}" type="slidenum">
              <a:rPr lang="en-US" smtClean="0"/>
              <a:t>23</a:t>
            </a:fld>
            <a:endParaRPr lang="en-US"/>
          </a:p>
        </p:txBody>
      </p:sp>
    </p:spTree>
    <p:extLst>
      <p:ext uri="{BB962C8B-B14F-4D97-AF65-F5344CB8AC3E}">
        <p14:creationId xmlns:p14="http://schemas.microsoft.com/office/powerpoint/2010/main" val="4845580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89C68B-7BF3-9508-B5DE-864C9E0CB86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84C7938-85D0-3A87-C149-1C9580311BA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57C574F-5B2B-C8B3-BC8F-F6D8FC182F1A}"/>
              </a:ext>
            </a:extLst>
          </p:cNvPr>
          <p:cNvSpPr>
            <a:spLocks noGrp="1"/>
          </p:cNvSpPr>
          <p:nvPr>
            <p:ph type="body" idx="1"/>
          </p:nvPr>
        </p:nvSpPr>
        <p:spPr/>
        <p:txBody>
          <a:bodyPr/>
          <a:lstStyle/>
          <a:p>
            <a:endParaRPr lang="en-US" sz="1100" dirty="0">
              <a:latin typeface="+mn-lt"/>
            </a:endParaRPr>
          </a:p>
          <a:p>
            <a:endParaRPr lang="en-US" sz="1100" dirty="0">
              <a:latin typeface="+mn-lt"/>
            </a:endParaRPr>
          </a:p>
        </p:txBody>
      </p:sp>
      <p:sp>
        <p:nvSpPr>
          <p:cNvPr id="4" name="Slide Number Placeholder 3">
            <a:extLst>
              <a:ext uri="{FF2B5EF4-FFF2-40B4-BE49-F238E27FC236}">
                <a16:creationId xmlns:a16="http://schemas.microsoft.com/office/drawing/2014/main" id="{171D69A3-96FF-1F5B-242E-3C5E0352827A}"/>
              </a:ext>
            </a:extLst>
          </p:cNvPr>
          <p:cNvSpPr>
            <a:spLocks noGrp="1"/>
          </p:cNvSpPr>
          <p:nvPr>
            <p:ph type="sldNum" sz="quarter" idx="5"/>
          </p:nvPr>
        </p:nvSpPr>
        <p:spPr/>
        <p:txBody>
          <a:bodyPr/>
          <a:lstStyle/>
          <a:p>
            <a:fld id="{B60F4250-6FFA-4F0A-A713-0488CB0D05DE}" type="slidenum">
              <a:rPr lang="en-US" smtClean="0"/>
              <a:t>24</a:t>
            </a:fld>
            <a:endParaRPr lang="en-US"/>
          </a:p>
        </p:txBody>
      </p:sp>
    </p:spTree>
    <p:extLst>
      <p:ext uri="{BB962C8B-B14F-4D97-AF65-F5344CB8AC3E}">
        <p14:creationId xmlns:p14="http://schemas.microsoft.com/office/powerpoint/2010/main" val="1271077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0F4250-6FFA-4F0A-A713-0488CB0D05DE}" type="slidenum">
              <a:rPr lang="en-US" smtClean="0"/>
              <a:t>2</a:t>
            </a:fld>
            <a:endParaRPr lang="en-US"/>
          </a:p>
        </p:txBody>
      </p:sp>
    </p:spTree>
    <p:extLst>
      <p:ext uri="{BB962C8B-B14F-4D97-AF65-F5344CB8AC3E}">
        <p14:creationId xmlns:p14="http://schemas.microsoft.com/office/powerpoint/2010/main" val="31878998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89C68B-7BF3-9508-B5DE-864C9E0CB86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84C7938-85D0-3A87-C149-1C9580311BA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57C574F-5B2B-C8B3-BC8F-F6D8FC182F1A}"/>
              </a:ext>
            </a:extLst>
          </p:cNvPr>
          <p:cNvSpPr>
            <a:spLocks noGrp="1"/>
          </p:cNvSpPr>
          <p:nvPr>
            <p:ph type="body" idx="1"/>
          </p:nvPr>
        </p:nvSpPr>
        <p:spPr/>
        <p:txBody>
          <a:bodyPr/>
          <a:lstStyle/>
          <a:p>
            <a:endParaRPr lang="en-US" sz="1100" dirty="0">
              <a:latin typeface="+mn-lt"/>
            </a:endParaRPr>
          </a:p>
          <a:p>
            <a:endParaRPr lang="en-US" sz="1100" dirty="0">
              <a:latin typeface="+mn-lt"/>
            </a:endParaRPr>
          </a:p>
        </p:txBody>
      </p:sp>
      <p:sp>
        <p:nvSpPr>
          <p:cNvPr id="4" name="Slide Number Placeholder 3">
            <a:extLst>
              <a:ext uri="{FF2B5EF4-FFF2-40B4-BE49-F238E27FC236}">
                <a16:creationId xmlns:a16="http://schemas.microsoft.com/office/drawing/2014/main" id="{171D69A3-96FF-1F5B-242E-3C5E0352827A}"/>
              </a:ext>
            </a:extLst>
          </p:cNvPr>
          <p:cNvSpPr>
            <a:spLocks noGrp="1"/>
          </p:cNvSpPr>
          <p:nvPr>
            <p:ph type="sldNum" sz="quarter" idx="5"/>
          </p:nvPr>
        </p:nvSpPr>
        <p:spPr/>
        <p:txBody>
          <a:bodyPr/>
          <a:lstStyle/>
          <a:p>
            <a:fld id="{B60F4250-6FFA-4F0A-A713-0488CB0D05DE}" type="slidenum">
              <a:rPr lang="en-US" smtClean="0"/>
              <a:t>25</a:t>
            </a:fld>
            <a:endParaRPr lang="en-US"/>
          </a:p>
        </p:txBody>
      </p:sp>
    </p:spTree>
    <p:extLst>
      <p:ext uri="{BB962C8B-B14F-4D97-AF65-F5344CB8AC3E}">
        <p14:creationId xmlns:p14="http://schemas.microsoft.com/office/powerpoint/2010/main" val="41193214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60F4250-6FFA-4F0A-A713-0488CB0D05DE}" type="slidenum">
              <a:rPr lang="en-US" smtClean="0"/>
              <a:t>26</a:t>
            </a:fld>
            <a:endParaRPr lang="en-US"/>
          </a:p>
        </p:txBody>
      </p:sp>
    </p:spTree>
    <p:extLst>
      <p:ext uri="{BB962C8B-B14F-4D97-AF65-F5344CB8AC3E}">
        <p14:creationId xmlns:p14="http://schemas.microsoft.com/office/powerpoint/2010/main" val="27268036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60F4250-6FFA-4F0A-A713-0488CB0D05DE}" type="slidenum">
              <a:rPr lang="en-US" smtClean="0"/>
              <a:t>27</a:t>
            </a:fld>
            <a:endParaRPr lang="en-US"/>
          </a:p>
        </p:txBody>
      </p:sp>
    </p:spTree>
    <p:extLst>
      <p:ext uri="{BB962C8B-B14F-4D97-AF65-F5344CB8AC3E}">
        <p14:creationId xmlns:p14="http://schemas.microsoft.com/office/powerpoint/2010/main" val="137010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E7ABAB-39A5-4DAD-F376-043A209F4E2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78C685E-5FA2-4FF2-8F92-CDE56CD2BBB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1DE2BE1-90E3-0A14-4B7F-355DAD2AE1B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A190BE8-4A97-F272-41B4-B8ECB7E2389A}"/>
              </a:ext>
            </a:extLst>
          </p:cNvPr>
          <p:cNvSpPr>
            <a:spLocks noGrp="1"/>
          </p:cNvSpPr>
          <p:nvPr>
            <p:ph type="sldNum" sz="quarter" idx="5"/>
          </p:nvPr>
        </p:nvSpPr>
        <p:spPr/>
        <p:txBody>
          <a:bodyPr/>
          <a:lstStyle/>
          <a:p>
            <a:fld id="{B60F4250-6FFA-4F0A-A713-0488CB0D05DE}" type="slidenum">
              <a:rPr lang="en-US" smtClean="0"/>
              <a:t>28</a:t>
            </a:fld>
            <a:endParaRPr lang="en-US"/>
          </a:p>
        </p:txBody>
      </p:sp>
    </p:spTree>
    <p:extLst>
      <p:ext uri="{BB962C8B-B14F-4D97-AF65-F5344CB8AC3E}">
        <p14:creationId xmlns:p14="http://schemas.microsoft.com/office/powerpoint/2010/main" val="40600969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0F4250-6FFA-4F0A-A713-0488CB0D05DE}" type="slidenum">
              <a:rPr lang="en-US" smtClean="0"/>
              <a:t>29</a:t>
            </a:fld>
            <a:endParaRPr lang="en-US"/>
          </a:p>
        </p:txBody>
      </p:sp>
    </p:spTree>
    <p:extLst>
      <p:ext uri="{BB962C8B-B14F-4D97-AF65-F5344CB8AC3E}">
        <p14:creationId xmlns:p14="http://schemas.microsoft.com/office/powerpoint/2010/main" val="42201385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0F4250-6FFA-4F0A-A713-0488CB0D05DE}" type="slidenum">
              <a:rPr lang="en-US" smtClean="0"/>
              <a:t>30</a:t>
            </a:fld>
            <a:endParaRPr lang="en-US"/>
          </a:p>
        </p:txBody>
      </p:sp>
    </p:spTree>
    <p:extLst>
      <p:ext uri="{BB962C8B-B14F-4D97-AF65-F5344CB8AC3E}">
        <p14:creationId xmlns:p14="http://schemas.microsoft.com/office/powerpoint/2010/main" val="22298427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Arial" panose="020B0604020202020204" pitchFamily="34" charset="0"/>
              <a:buChar char="-"/>
            </a:pPr>
            <a:r>
              <a:rPr lang="en-US" sz="1800" dirty="0">
                <a:solidFill>
                  <a:srgbClr val="FF0000"/>
                </a:solidFill>
                <a:effectLst/>
                <a:latin typeface="Arial" panose="020B0604020202020204" pitchFamily="34" charset="0"/>
                <a:ea typeface="Times New Roman" panose="02020603050405020304" pitchFamily="18" charset="0"/>
              </a:rPr>
              <a:t>The term “</a:t>
            </a:r>
            <a:r>
              <a:rPr lang="en-US" sz="1800" u="sng" dirty="0">
                <a:solidFill>
                  <a:srgbClr val="FF0000"/>
                </a:solidFill>
                <a:effectLst/>
                <a:latin typeface="Arial" panose="020B0604020202020204" pitchFamily="34" charset="0"/>
                <a:ea typeface="Times New Roman" panose="02020603050405020304" pitchFamily="18" charset="0"/>
              </a:rPr>
              <a:t>personalized cloning service</a:t>
            </a:r>
            <a:r>
              <a:rPr lang="en-US" sz="1800" dirty="0">
                <a:solidFill>
                  <a:srgbClr val="FF0000"/>
                </a:solidFill>
                <a:effectLst/>
                <a:latin typeface="Arial" panose="020B0604020202020204" pitchFamily="34" charset="0"/>
                <a:ea typeface="Times New Roman" panose="02020603050405020304" pitchFamily="18" charset="0"/>
              </a:rPr>
              <a:t>” means an algorithm, software, tool, or other technology, service, or device the primary purpose or function of which is to produce one or more digital voice replicas or digital depictions of particular identified individuals.</a:t>
            </a:r>
            <a:endParaRPr lang="en-US" sz="1800" dirty="0">
              <a:solidFill>
                <a:srgbClr val="000000"/>
              </a:solidFill>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US" sz="1800" dirty="0">
                <a:solidFill>
                  <a:srgbClr val="FF0000"/>
                </a:solidFill>
                <a:effectLst/>
                <a:latin typeface="Arial" panose="020B0604020202020204" pitchFamily="34" charset="0"/>
                <a:ea typeface="Times New Roman" panose="02020603050405020304" pitchFamily="18" charset="0"/>
              </a:rPr>
              <a:t>The term “</a:t>
            </a:r>
            <a:r>
              <a:rPr lang="en-US" sz="1800" u="sng" dirty="0">
                <a:solidFill>
                  <a:srgbClr val="FF0000"/>
                </a:solidFill>
                <a:effectLst/>
                <a:latin typeface="Arial" panose="020B0604020202020204" pitchFamily="34" charset="0"/>
                <a:ea typeface="Times New Roman" panose="02020603050405020304" pitchFamily="18" charset="0"/>
              </a:rPr>
              <a:t>digital voice replica</a:t>
            </a:r>
            <a:r>
              <a:rPr lang="en-US" sz="1800" dirty="0">
                <a:solidFill>
                  <a:srgbClr val="FF0000"/>
                </a:solidFill>
                <a:effectLst/>
                <a:latin typeface="Arial" panose="020B0604020202020204" pitchFamily="34" charset="0"/>
                <a:ea typeface="Times New Roman" panose="02020603050405020304" pitchFamily="18" charset="0"/>
              </a:rPr>
              <a:t>” means an audio rendering that is created or altered in whole or in part using digital technology and is fixed in a sound recording or audiovisual work which includes replications, imitations, or approximations of an individual that the individual did not actually perform. </a:t>
            </a:r>
            <a:endParaRPr lang="en-US" sz="1800" dirty="0">
              <a:solidFill>
                <a:srgbClr val="000000"/>
              </a:solidFill>
              <a:effectLst/>
              <a:latin typeface="Calibri" panose="020F0502020204030204" pitchFamily="34"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60F4250-6FFA-4F0A-A713-0488CB0D05DE}" type="slidenum">
              <a:rPr lang="en-US" smtClean="0"/>
              <a:t>32</a:t>
            </a:fld>
            <a:endParaRPr lang="en-US"/>
          </a:p>
        </p:txBody>
      </p:sp>
    </p:spTree>
    <p:extLst>
      <p:ext uri="{BB962C8B-B14F-4D97-AF65-F5344CB8AC3E}">
        <p14:creationId xmlns:p14="http://schemas.microsoft.com/office/powerpoint/2010/main" val="23945819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0F4250-6FFA-4F0A-A713-0488CB0D05DE}" type="slidenum">
              <a:rPr lang="en-US" smtClean="0"/>
              <a:t>33</a:t>
            </a:fld>
            <a:endParaRPr lang="en-US"/>
          </a:p>
        </p:txBody>
      </p:sp>
    </p:spTree>
    <p:extLst>
      <p:ext uri="{BB962C8B-B14F-4D97-AF65-F5344CB8AC3E}">
        <p14:creationId xmlns:p14="http://schemas.microsoft.com/office/powerpoint/2010/main" val="41823251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0F4250-6FFA-4F0A-A713-0488CB0D05DE}" type="slidenum">
              <a:rPr lang="en-US" smtClean="0"/>
              <a:t>34</a:t>
            </a:fld>
            <a:endParaRPr lang="en-US"/>
          </a:p>
        </p:txBody>
      </p:sp>
    </p:spTree>
    <p:extLst>
      <p:ext uri="{BB962C8B-B14F-4D97-AF65-F5344CB8AC3E}">
        <p14:creationId xmlns:p14="http://schemas.microsoft.com/office/powerpoint/2010/main" val="34177390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A49BA9-6E14-E1CD-2DC3-F912AA6A4AF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0419CB2-0574-AFEC-A9B5-E5E6AD62C5D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4D81C25-5DE9-40D5-B30B-25AF3EB0E82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FCB175C-12D6-7051-B71F-CC41BCCADBAB}"/>
              </a:ext>
            </a:extLst>
          </p:cNvPr>
          <p:cNvSpPr>
            <a:spLocks noGrp="1"/>
          </p:cNvSpPr>
          <p:nvPr>
            <p:ph type="sldNum" sz="quarter" idx="5"/>
          </p:nvPr>
        </p:nvSpPr>
        <p:spPr/>
        <p:txBody>
          <a:bodyPr/>
          <a:lstStyle/>
          <a:p>
            <a:fld id="{B60F4250-6FFA-4F0A-A713-0488CB0D05DE}" type="slidenum">
              <a:rPr lang="en-US" smtClean="0"/>
              <a:t>35</a:t>
            </a:fld>
            <a:endParaRPr lang="en-US"/>
          </a:p>
        </p:txBody>
      </p:sp>
    </p:spTree>
    <p:extLst>
      <p:ext uri="{BB962C8B-B14F-4D97-AF65-F5344CB8AC3E}">
        <p14:creationId xmlns:p14="http://schemas.microsoft.com/office/powerpoint/2010/main" val="2226735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60F4250-6FFA-4F0A-A713-0488CB0D05DE}" type="slidenum">
              <a:rPr lang="en-US" smtClean="0"/>
              <a:t>3</a:t>
            </a:fld>
            <a:endParaRPr lang="en-US"/>
          </a:p>
        </p:txBody>
      </p:sp>
    </p:spTree>
    <p:extLst>
      <p:ext uri="{BB962C8B-B14F-4D97-AF65-F5344CB8AC3E}">
        <p14:creationId xmlns:p14="http://schemas.microsoft.com/office/powerpoint/2010/main" val="27347225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CE4FDA-2B11-6BD4-328A-9ED5C713E70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DF57EE9-0FAE-FC12-93C2-7CD0923FAFF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45D4D58-AF31-DC41-CA5A-19B0DA7AC478}"/>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A9378E19-5593-F449-B863-5A0805B0FA8E}"/>
              </a:ext>
            </a:extLst>
          </p:cNvPr>
          <p:cNvSpPr>
            <a:spLocks noGrp="1"/>
          </p:cNvSpPr>
          <p:nvPr>
            <p:ph type="sldNum" sz="quarter" idx="5"/>
          </p:nvPr>
        </p:nvSpPr>
        <p:spPr/>
        <p:txBody>
          <a:bodyPr/>
          <a:lstStyle/>
          <a:p>
            <a:fld id="{B60F4250-6FFA-4F0A-A713-0488CB0D05DE}" type="slidenum">
              <a:rPr lang="en-US" smtClean="0"/>
              <a:t>36</a:t>
            </a:fld>
            <a:endParaRPr lang="en-US"/>
          </a:p>
        </p:txBody>
      </p:sp>
    </p:spTree>
    <p:extLst>
      <p:ext uri="{BB962C8B-B14F-4D97-AF65-F5344CB8AC3E}">
        <p14:creationId xmlns:p14="http://schemas.microsoft.com/office/powerpoint/2010/main" val="17774061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0F4250-6FFA-4F0A-A713-0488CB0D05DE}" type="slidenum">
              <a:rPr lang="en-US" smtClean="0"/>
              <a:t>39</a:t>
            </a:fld>
            <a:endParaRPr lang="en-US"/>
          </a:p>
        </p:txBody>
      </p:sp>
    </p:spTree>
    <p:extLst>
      <p:ext uri="{BB962C8B-B14F-4D97-AF65-F5344CB8AC3E}">
        <p14:creationId xmlns:p14="http://schemas.microsoft.com/office/powerpoint/2010/main" val="22516222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60F4250-6FFA-4F0A-A713-0488CB0D05DE}" type="slidenum">
              <a:rPr lang="en-US" smtClean="0"/>
              <a:t>40</a:t>
            </a:fld>
            <a:endParaRPr lang="en-US"/>
          </a:p>
        </p:txBody>
      </p:sp>
    </p:spTree>
    <p:extLst>
      <p:ext uri="{BB962C8B-B14F-4D97-AF65-F5344CB8AC3E}">
        <p14:creationId xmlns:p14="http://schemas.microsoft.com/office/powerpoint/2010/main" val="32112642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0F4250-6FFA-4F0A-A713-0488CB0D05DE}" type="slidenum">
              <a:rPr lang="en-US" smtClean="0"/>
              <a:t>41</a:t>
            </a:fld>
            <a:endParaRPr lang="en-US"/>
          </a:p>
        </p:txBody>
      </p:sp>
    </p:spTree>
    <p:extLst>
      <p:ext uri="{BB962C8B-B14F-4D97-AF65-F5344CB8AC3E}">
        <p14:creationId xmlns:p14="http://schemas.microsoft.com/office/powerpoint/2010/main" val="27129262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0F4250-6FFA-4F0A-A713-0488CB0D05DE}" type="slidenum">
              <a:rPr lang="en-US" smtClean="0"/>
              <a:t>42</a:t>
            </a:fld>
            <a:endParaRPr lang="en-US"/>
          </a:p>
        </p:txBody>
      </p:sp>
    </p:spTree>
    <p:extLst>
      <p:ext uri="{BB962C8B-B14F-4D97-AF65-F5344CB8AC3E}">
        <p14:creationId xmlns:p14="http://schemas.microsoft.com/office/powerpoint/2010/main" val="3466801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0F4250-6FFA-4F0A-A713-0488CB0D05DE}" type="slidenum">
              <a:rPr lang="en-US" smtClean="0"/>
              <a:t>43</a:t>
            </a:fld>
            <a:endParaRPr lang="en-US"/>
          </a:p>
        </p:txBody>
      </p:sp>
    </p:spTree>
    <p:extLst>
      <p:ext uri="{BB962C8B-B14F-4D97-AF65-F5344CB8AC3E}">
        <p14:creationId xmlns:p14="http://schemas.microsoft.com/office/powerpoint/2010/main" val="38501077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mn-lt"/>
            </a:endParaRPr>
          </a:p>
        </p:txBody>
      </p:sp>
      <p:sp>
        <p:nvSpPr>
          <p:cNvPr id="4" name="Slide Number Placeholder 3"/>
          <p:cNvSpPr>
            <a:spLocks noGrp="1"/>
          </p:cNvSpPr>
          <p:nvPr>
            <p:ph type="sldNum" sz="quarter" idx="5"/>
          </p:nvPr>
        </p:nvSpPr>
        <p:spPr/>
        <p:txBody>
          <a:bodyPr/>
          <a:lstStyle/>
          <a:p>
            <a:fld id="{B60F4250-6FFA-4F0A-A713-0488CB0D05DE}" type="slidenum">
              <a:rPr lang="en-US" smtClean="0"/>
              <a:t>44</a:t>
            </a:fld>
            <a:endParaRPr lang="en-US"/>
          </a:p>
        </p:txBody>
      </p:sp>
    </p:spTree>
    <p:extLst>
      <p:ext uri="{BB962C8B-B14F-4D97-AF65-F5344CB8AC3E}">
        <p14:creationId xmlns:p14="http://schemas.microsoft.com/office/powerpoint/2010/main" val="24480251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60F4250-6FFA-4F0A-A713-0488CB0D05DE}" type="slidenum">
              <a:rPr lang="en-US" smtClean="0"/>
              <a:t>45</a:t>
            </a:fld>
            <a:endParaRPr lang="en-US"/>
          </a:p>
        </p:txBody>
      </p:sp>
    </p:spTree>
    <p:extLst>
      <p:ext uri="{BB962C8B-B14F-4D97-AF65-F5344CB8AC3E}">
        <p14:creationId xmlns:p14="http://schemas.microsoft.com/office/powerpoint/2010/main" val="12709169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572C2-EA8C-533A-0F11-E8D1B151708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878B614-869C-7F1C-C258-B2999CA224C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29504C0-A102-DEE8-8C8B-5E0B64AC2D3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7544CE9-B2A5-797C-272C-6E504BAACE93}"/>
              </a:ext>
            </a:extLst>
          </p:cNvPr>
          <p:cNvSpPr>
            <a:spLocks noGrp="1"/>
          </p:cNvSpPr>
          <p:nvPr>
            <p:ph type="sldNum" sz="quarter" idx="5"/>
          </p:nvPr>
        </p:nvSpPr>
        <p:spPr/>
        <p:txBody>
          <a:bodyPr/>
          <a:lstStyle/>
          <a:p>
            <a:fld id="{B60F4250-6FFA-4F0A-A713-0488CB0D05DE}" type="slidenum">
              <a:rPr lang="en-US" smtClean="0"/>
              <a:t>46</a:t>
            </a:fld>
            <a:endParaRPr lang="en-US"/>
          </a:p>
        </p:txBody>
      </p:sp>
    </p:spTree>
    <p:extLst>
      <p:ext uri="{BB962C8B-B14F-4D97-AF65-F5344CB8AC3E}">
        <p14:creationId xmlns:p14="http://schemas.microsoft.com/office/powerpoint/2010/main" val="261097296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0F4250-6FFA-4F0A-A713-0488CB0D05DE}" type="slidenum">
              <a:rPr lang="en-US" smtClean="0"/>
              <a:t>47</a:t>
            </a:fld>
            <a:endParaRPr lang="en-US"/>
          </a:p>
        </p:txBody>
      </p:sp>
    </p:spTree>
    <p:extLst>
      <p:ext uri="{BB962C8B-B14F-4D97-AF65-F5344CB8AC3E}">
        <p14:creationId xmlns:p14="http://schemas.microsoft.com/office/powerpoint/2010/main" val="675293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sz="1100" u="none" dirty="0">
              <a:latin typeface="+mn-lt"/>
            </a:endParaRPr>
          </a:p>
        </p:txBody>
      </p:sp>
      <p:sp>
        <p:nvSpPr>
          <p:cNvPr id="4" name="Slide Number Placeholder 3"/>
          <p:cNvSpPr>
            <a:spLocks noGrp="1"/>
          </p:cNvSpPr>
          <p:nvPr>
            <p:ph type="sldNum" sz="quarter" idx="5"/>
          </p:nvPr>
        </p:nvSpPr>
        <p:spPr/>
        <p:txBody>
          <a:bodyPr/>
          <a:lstStyle/>
          <a:p>
            <a:fld id="{B60F4250-6FFA-4F0A-A713-0488CB0D05DE}" type="slidenum">
              <a:rPr lang="en-US" smtClean="0"/>
              <a:t>4</a:t>
            </a:fld>
            <a:endParaRPr lang="en-US"/>
          </a:p>
        </p:txBody>
      </p:sp>
    </p:spTree>
    <p:extLst>
      <p:ext uri="{BB962C8B-B14F-4D97-AF65-F5344CB8AC3E}">
        <p14:creationId xmlns:p14="http://schemas.microsoft.com/office/powerpoint/2010/main" val="362399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518681-655E-CA4A-9E36-9E68A81045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CA8769A-FE03-E37E-8949-3D945B747EE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C6E45CA-F01D-B049-DDF1-A3664240AE8A}"/>
              </a:ext>
            </a:extLst>
          </p:cNvPr>
          <p:cNvSpPr>
            <a:spLocks noGrp="1"/>
          </p:cNvSpPr>
          <p:nvPr>
            <p:ph type="body" idx="1"/>
          </p:nvPr>
        </p:nvSpPr>
        <p:spPr/>
        <p:txBody>
          <a:bodyPr/>
          <a:lstStyle/>
          <a:p>
            <a:pPr marL="228600" indent="-228600">
              <a:buAutoNum type="arabicPeriod"/>
            </a:pPr>
            <a:endParaRPr lang="en-US" sz="1100" u="none" dirty="0">
              <a:latin typeface="+mn-lt"/>
            </a:endParaRPr>
          </a:p>
        </p:txBody>
      </p:sp>
      <p:sp>
        <p:nvSpPr>
          <p:cNvPr id="4" name="Slide Number Placeholder 3">
            <a:extLst>
              <a:ext uri="{FF2B5EF4-FFF2-40B4-BE49-F238E27FC236}">
                <a16:creationId xmlns:a16="http://schemas.microsoft.com/office/drawing/2014/main" id="{335BA844-9AA6-C749-C256-856D04DB64A0}"/>
              </a:ext>
            </a:extLst>
          </p:cNvPr>
          <p:cNvSpPr>
            <a:spLocks noGrp="1"/>
          </p:cNvSpPr>
          <p:nvPr>
            <p:ph type="sldNum" sz="quarter" idx="5"/>
          </p:nvPr>
        </p:nvSpPr>
        <p:spPr/>
        <p:txBody>
          <a:bodyPr/>
          <a:lstStyle/>
          <a:p>
            <a:fld id="{B60F4250-6FFA-4F0A-A713-0488CB0D05DE}" type="slidenum">
              <a:rPr lang="en-US" smtClean="0"/>
              <a:t>5</a:t>
            </a:fld>
            <a:endParaRPr lang="en-US"/>
          </a:p>
        </p:txBody>
      </p:sp>
    </p:spTree>
    <p:extLst>
      <p:ext uri="{BB962C8B-B14F-4D97-AF65-F5344CB8AC3E}">
        <p14:creationId xmlns:p14="http://schemas.microsoft.com/office/powerpoint/2010/main" val="2547338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E2B1D-DAC2-7E40-18D5-A0D4C575E72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C29F194-B2F5-BB6C-D76F-0933C396140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109E553-3787-AA3C-28AA-BBAC13F22C7E}"/>
              </a:ext>
            </a:extLst>
          </p:cNvPr>
          <p:cNvSpPr>
            <a:spLocks noGrp="1"/>
          </p:cNvSpPr>
          <p:nvPr>
            <p:ph type="body" idx="1"/>
          </p:nvPr>
        </p:nvSpPr>
        <p:spPr/>
        <p:txBody>
          <a:bodyPr/>
          <a:lstStyle/>
          <a:p>
            <a:pPr marL="228600" indent="-228600">
              <a:buAutoNum type="arabicPeriod"/>
            </a:pPr>
            <a:endParaRPr lang="en-US" sz="1100" u="none" dirty="0">
              <a:latin typeface="+mn-lt"/>
            </a:endParaRPr>
          </a:p>
        </p:txBody>
      </p:sp>
      <p:sp>
        <p:nvSpPr>
          <p:cNvPr id="4" name="Slide Number Placeholder 3">
            <a:extLst>
              <a:ext uri="{FF2B5EF4-FFF2-40B4-BE49-F238E27FC236}">
                <a16:creationId xmlns:a16="http://schemas.microsoft.com/office/drawing/2014/main" id="{301629D4-991D-709F-28F0-3DEB0C86E464}"/>
              </a:ext>
            </a:extLst>
          </p:cNvPr>
          <p:cNvSpPr>
            <a:spLocks noGrp="1"/>
          </p:cNvSpPr>
          <p:nvPr>
            <p:ph type="sldNum" sz="quarter" idx="5"/>
          </p:nvPr>
        </p:nvSpPr>
        <p:spPr/>
        <p:txBody>
          <a:bodyPr/>
          <a:lstStyle/>
          <a:p>
            <a:fld id="{B60F4250-6FFA-4F0A-A713-0488CB0D05DE}" type="slidenum">
              <a:rPr lang="en-US" smtClean="0"/>
              <a:t>6</a:t>
            </a:fld>
            <a:endParaRPr lang="en-US"/>
          </a:p>
        </p:txBody>
      </p:sp>
    </p:spTree>
    <p:extLst>
      <p:ext uri="{BB962C8B-B14F-4D97-AF65-F5344CB8AC3E}">
        <p14:creationId xmlns:p14="http://schemas.microsoft.com/office/powerpoint/2010/main" val="2142116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F0AA4F-7FFC-FC4B-0243-8F22F596AFC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384F8F8-3619-DF92-C448-3DF2A627CD0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C101398-9322-353C-FD35-466D0DA41303}"/>
              </a:ext>
            </a:extLst>
          </p:cNvPr>
          <p:cNvSpPr>
            <a:spLocks noGrp="1"/>
          </p:cNvSpPr>
          <p:nvPr>
            <p:ph type="body" idx="1"/>
          </p:nvPr>
        </p:nvSpPr>
        <p:spPr/>
        <p:txBody>
          <a:bodyPr/>
          <a:lstStyle/>
          <a:p>
            <a:pPr marL="228600" indent="-228600">
              <a:buAutoNum type="arabicPeriod"/>
            </a:pPr>
            <a:endParaRPr lang="en-US" sz="1100" u="none" dirty="0">
              <a:latin typeface="+mn-lt"/>
            </a:endParaRPr>
          </a:p>
        </p:txBody>
      </p:sp>
      <p:sp>
        <p:nvSpPr>
          <p:cNvPr id="4" name="Slide Number Placeholder 3">
            <a:extLst>
              <a:ext uri="{FF2B5EF4-FFF2-40B4-BE49-F238E27FC236}">
                <a16:creationId xmlns:a16="http://schemas.microsoft.com/office/drawing/2014/main" id="{6549FBFE-E834-6AC4-06D5-413D6270A158}"/>
              </a:ext>
            </a:extLst>
          </p:cNvPr>
          <p:cNvSpPr>
            <a:spLocks noGrp="1"/>
          </p:cNvSpPr>
          <p:nvPr>
            <p:ph type="sldNum" sz="quarter" idx="5"/>
          </p:nvPr>
        </p:nvSpPr>
        <p:spPr/>
        <p:txBody>
          <a:bodyPr/>
          <a:lstStyle/>
          <a:p>
            <a:fld id="{B60F4250-6FFA-4F0A-A713-0488CB0D05DE}" type="slidenum">
              <a:rPr lang="en-US" smtClean="0"/>
              <a:t>7</a:t>
            </a:fld>
            <a:endParaRPr lang="en-US"/>
          </a:p>
        </p:txBody>
      </p:sp>
    </p:spTree>
    <p:extLst>
      <p:ext uri="{BB962C8B-B14F-4D97-AF65-F5344CB8AC3E}">
        <p14:creationId xmlns:p14="http://schemas.microsoft.com/office/powerpoint/2010/main" val="3230227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F0AA4F-7FFC-FC4B-0243-8F22F596AFC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384F8F8-3619-DF92-C448-3DF2A627CD0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C101398-9322-353C-FD35-466D0DA41303}"/>
              </a:ext>
            </a:extLst>
          </p:cNvPr>
          <p:cNvSpPr>
            <a:spLocks noGrp="1"/>
          </p:cNvSpPr>
          <p:nvPr>
            <p:ph type="body" idx="1"/>
          </p:nvPr>
        </p:nvSpPr>
        <p:spPr/>
        <p:txBody>
          <a:bodyPr/>
          <a:lstStyle/>
          <a:p>
            <a:pPr marL="228600" indent="-228600">
              <a:buAutoNum type="arabicPeriod"/>
            </a:pPr>
            <a:endParaRPr lang="en-US" sz="1100" u="none" dirty="0">
              <a:latin typeface="+mn-lt"/>
            </a:endParaRPr>
          </a:p>
        </p:txBody>
      </p:sp>
      <p:sp>
        <p:nvSpPr>
          <p:cNvPr id="4" name="Slide Number Placeholder 3">
            <a:extLst>
              <a:ext uri="{FF2B5EF4-FFF2-40B4-BE49-F238E27FC236}">
                <a16:creationId xmlns:a16="http://schemas.microsoft.com/office/drawing/2014/main" id="{6549FBFE-E834-6AC4-06D5-413D6270A158}"/>
              </a:ext>
            </a:extLst>
          </p:cNvPr>
          <p:cNvSpPr>
            <a:spLocks noGrp="1"/>
          </p:cNvSpPr>
          <p:nvPr>
            <p:ph type="sldNum" sz="quarter" idx="5"/>
          </p:nvPr>
        </p:nvSpPr>
        <p:spPr/>
        <p:txBody>
          <a:bodyPr/>
          <a:lstStyle/>
          <a:p>
            <a:fld id="{B60F4250-6FFA-4F0A-A713-0488CB0D05DE}" type="slidenum">
              <a:rPr lang="en-US" smtClean="0"/>
              <a:t>8</a:t>
            </a:fld>
            <a:endParaRPr lang="en-US"/>
          </a:p>
        </p:txBody>
      </p:sp>
    </p:spTree>
    <p:extLst>
      <p:ext uri="{BB962C8B-B14F-4D97-AF65-F5344CB8AC3E}">
        <p14:creationId xmlns:p14="http://schemas.microsoft.com/office/powerpoint/2010/main" val="3862106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2F42B9-8137-C012-2E38-8600FC43B2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7590176-E083-1935-F760-4D718F81FBC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A2BB87F-DF83-7C44-C27D-1D2E03E18592}"/>
              </a:ext>
            </a:extLst>
          </p:cNvPr>
          <p:cNvSpPr>
            <a:spLocks noGrp="1"/>
          </p:cNvSpPr>
          <p:nvPr>
            <p:ph type="body" idx="1"/>
          </p:nvPr>
        </p:nvSpPr>
        <p:spPr/>
        <p:txBody>
          <a:bodyPr/>
          <a:lstStyle/>
          <a:p>
            <a:endParaRPr lang="en-US" sz="1100" dirty="0">
              <a:latin typeface="+mn-lt"/>
            </a:endParaRPr>
          </a:p>
        </p:txBody>
      </p:sp>
      <p:sp>
        <p:nvSpPr>
          <p:cNvPr id="4" name="Slide Number Placeholder 3">
            <a:extLst>
              <a:ext uri="{FF2B5EF4-FFF2-40B4-BE49-F238E27FC236}">
                <a16:creationId xmlns:a16="http://schemas.microsoft.com/office/drawing/2014/main" id="{688770A1-80F1-82F6-1677-73B83383FE73}"/>
              </a:ext>
            </a:extLst>
          </p:cNvPr>
          <p:cNvSpPr>
            <a:spLocks noGrp="1"/>
          </p:cNvSpPr>
          <p:nvPr>
            <p:ph type="sldNum" sz="quarter" idx="5"/>
          </p:nvPr>
        </p:nvSpPr>
        <p:spPr/>
        <p:txBody>
          <a:bodyPr/>
          <a:lstStyle/>
          <a:p>
            <a:fld id="{B60F4250-6FFA-4F0A-A713-0488CB0D05DE}" type="slidenum">
              <a:rPr lang="en-US" smtClean="0"/>
              <a:t>9</a:t>
            </a:fld>
            <a:endParaRPr lang="en-US"/>
          </a:p>
        </p:txBody>
      </p:sp>
    </p:spTree>
    <p:extLst>
      <p:ext uri="{BB962C8B-B14F-4D97-AF65-F5344CB8AC3E}">
        <p14:creationId xmlns:p14="http://schemas.microsoft.com/office/powerpoint/2010/main" val="3942656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1E8A1-6DA8-4496-BCE8-03ED561CC4E5}"/>
              </a:ext>
            </a:extLst>
          </p:cNvPr>
          <p:cNvSpPr>
            <a:spLocks noGrp="1"/>
          </p:cNvSpPr>
          <p:nvPr>
            <p:ph type="ctrTitle"/>
          </p:nvPr>
        </p:nvSpPr>
        <p:spPr>
          <a:xfrm>
            <a:off x="838200" y="365760"/>
            <a:ext cx="10515600" cy="2890202"/>
          </a:xfrm>
        </p:spPr>
        <p:txBody>
          <a:bodyPr anchor="b">
            <a:normAutofit/>
          </a:bodyPr>
          <a:lstStyle>
            <a:lvl1pPr algn="l">
              <a:defRPr sz="6600"/>
            </a:lvl1pPr>
          </a:lstStyle>
          <a:p>
            <a:r>
              <a:rPr lang="en-US" dirty="0"/>
              <a:t>Click to edit Master title style</a:t>
            </a:r>
          </a:p>
        </p:txBody>
      </p:sp>
      <p:sp>
        <p:nvSpPr>
          <p:cNvPr id="3" name="Subtitle 2">
            <a:extLst>
              <a:ext uri="{FF2B5EF4-FFF2-40B4-BE49-F238E27FC236}">
                <a16:creationId xmlns:a16="http://schemas.microsoft.com/office/drawing/2014/main" id="{3EB24CCC-3D44-4BB5-AA35-A21607EF69A4}"/>
              </a:ext>
            </a:extLst>
          </p:cNvPr>
          <p:cNvSpPr>
            <a:spLocks noGrp="1"/>
          </p:cNvSpPr>
          <p:nvPr>
            <p:ph type="subTitle" idx="1"/>
          </p:nvPr>
        </p:nvSpPr>
        <p:spPr>
          <a:xfrm>
            <a:off x="838200" y="3506150"/>
            <a:ext cx="10515600" cy="2483488"/>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301F80F6-1855-44E9-BA95-5E00A06E786D}"/>
              </a:ext>
            </a:extLst>
          </p:cNvPr>
          <p:cNvSpPr>
            <a:spLocks noGrp="1"/>
          </p:cNvSpPr>
          <p:nvPr>
            <p:ph type="dt" sz="half" idx="10"/>
          </p:nvPr>
        </p:nvSpPr>
        <p:spPr/>
        <p:txBody>
          <a:bodyPr/>
          <a:lstStyle/>
          <a:p>
            <a:fld id="{E4769130-6800-430C-9946-ADE0791B32CE}" type="datetime1">
              <a:rPr lang="en-US" smtClean="0"/>
              <a:t>4/11/2024</a:t>
            </a:fld>
            <a:endParaRPr lang="en-US"/>
          </a:p>
        </p:txBody>
      </p:sp>
      <p:sp>
        <p:nvSpPr>
          <p:cNvPr id="5" name="Footer Placeholder 4">
            <a:extLst>
              <a:ext uri="{FF2B5EF4-FFF2-40B4-BE49-F238E27FC236}">
                <a16:creationId xmlns:a16="http://schemas.microsoft.com/office/drawing/2014/main" id="{873D7FFD-570A-4968-B943-AF87BB679D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CCE6A8-0665-4714-B241-6AFBA8C6F807}"/>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1712550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926EC-DC54-4882-9D58-F201EA25C4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804E7C-4CBA-49AF-B24C-1A1FF51C21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D3C727-C0C7-4BBA-9CF5-6C1FAC76B10C}"/>
              </a:ext>
            </a:extLst>
          </p:cNvPr>
          <p:cNvSpPr>
            <a:spLocks noGrp="1"/>
          </p:cNvSpPr>
          <p:nvPr>
            <p:ph type="dt" sz="half" idx="10"/>
          </p:nvPr>
        </p:nvSpPr>
        <p:spPr/>
        <p:txBody>
          <a:bodyPr/>
          <a:lstStyle/>
          <a:p>
            <a:fld id="{E2A6DA1F-E2C8-4AC8-8852-772322D563D3}" type="datetime1">
              <a:rPr lang="en-US" smtClean="0"/>
              <a:t>4/11/2024</a:t>
            </a:fld>
            <a:endParaRPr lang="en-US"/>
          </a:p>
        </p:txBody>
      </p:sp>
      <p:sp>
        <p:nvSpPr>
          <p:cNvPr id="5" name="Footer Placeholder 4">
            <a:extLst>
              <a:ext uri="{FF2B5EF4-FFF2-40B4-BE49-F238E27FC236}">
                <a16:creationId xmlns:a16="http://schemas.microsoft.com/office/drawing/2014/main" id="{34603986-C5B4-4956-AC6F-4F36186B83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45F941-E847-4C51-97D6-21066B26EB26}"/>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3734011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0338D2-D9EE-4B67-97C1-08ABD574530B}"/>
              </a:ext>
            </a:extLst>
          </p:cNvPr>
          <p:cNvSpPr>
            <a:spLocks noGrp="1"/>
          </p:cNvSpPr>
          <p:nvPr>
            <p:ph type="title" orient="vert"/>
          </p:nvPr>
        </p:nvSpPr>
        <p:spPr>
          <a:xfrm>
            <a:off x="7353848" y="365125"/>
            <a:ext cx="3999952"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274B1422-6C1E-4422-80E8-34B0092FBF05}"/>
              </a:ext>
            </a:extLst>
          </p:cNvPr>
          <p:cNvSpPr>
            <a:spLocks noGrp="1"/>
          </p:cNvSpPr>
          <p:nvPr>
            <p:ph type="body" orient="vert" idx="1"/>
          </p:nvPr>
        </p:nvSpPr>
        <p:spPr>
          <a:xfrm>
            <a:off x="838200" y="365125"/>
            <a:ext cx="626546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3C8B53C-3084-4BC0-A80E-DB41C04C6258}"/>
              </a:ext>
            </a:extLst>
          </p:cNvPr>
          <p:cNvSpPr>
            <a:spLocks noGrp="1"/>
          </p:cNvSpPr>
          <p:nvPr>
            <p:ph type="dt" sz="half" idx="10"/>
          </p:nvPr>
        </p:nvSpPr>
        <p:spPr/>
        <p:txBody>
          <a:bodyPr/>
          <a:lstStyle/>
          <a:p>
            <a:fld id="{531F37A5-5E76-46E5-BF12-62010B870D5C}" type="datetime1">
              <a:rPr lang="en-US" smtClean="0"/>
              <a:t>4/11/2024</a:t>
            </a:fld>
            <a:endParaRPr lang="en-US"/>
          </a:p>
        </p:txBody>
      </p:sp>
      <p:sp>
        <p:nvSpPr>
          <p:cNvPr id="5" name="Footer Placeholder 4">
            <a:extLst>
              <a:ext uri="{FF2B5EF4-FFF2-40B4-BE49-F238E27FC236}">
                <a16:creationId xmlns:a16="http://schemas.microsoft.com/office/drawing/2014/main" id="{8276BFDE-DC70-4A6E-90B8-337FC47254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C3578F-39AE-4F6F-9614-32EF672E616D}"/>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3153444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2A8A8-ECDA-4018-ABB4-CC22892BE8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90AE7C-51AF-4F0E-B5A3-8C7E1026C274}"/>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5F28C09-A717-49AB-B60E-433BC469258F}"/>
              </a:ext>
            </a:extLst>
          </p:cNvPr>
          <p:cNvSpPr>
            <a:spLocks noGrp="1"/>
          </p:cNvSpPr>
          <p:nvPr>
            <p:ph type="dt" sz="half" idx="10"/>
          </p:nvPr>
        </p:nvSpPr>
        <p:spPr/>
        <p:txBody>
          <a:bodyPr/>
          <a:lstStyle/>
          <a:p>
            <a:fld id="{D29EAD6F-8A81-4BD0-A15D-E42E97D77BF8}" type="datetime1">
              <a:rPr lang="en-US" smtClean="0"/>
              <a:t>4/11/2024</a:t>
            </a:fld>
            <a:endParaRPr lang="en-US"/>
          </a:p>
        </p:txBody>
      </p:sp>
      <p:sp>
        <p:nvSpPr>
          <p:cNvPr id="5" name="Footer Placeholder 4">
            <a:extLst>
              <a:ext uri="{FF2B5EF4-FFF2-40B4-BE49-F238E27FC236}">
                <a16:creationId xmlns:a16="http://schemas.microsoft.com/office/drawing/2014/main" id="{1D11A47A-6E5A-4754-8B43-9CE556160B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ACA1EB-7AC7-4F86-90C0-AA980D887225}"/>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712024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95957-C46F-4F17-BC8C-6507E676E916}"/>
              </a:ext>
            </a:extLst>
          </p:cNvPr>
          <p:cNvSpPr>
            <a:spLocks noGrp="1"/>
          </p:cNvSpPr>
          <p:nvPr>
            <p:ph type="title"/>
          </p:nvPr>
        </p:nvSpPr>
        <p:spPr>
          <a:xfrm>
            <a:off x="831850" y="365760"/>
            <a:ext cx="10515600" cy="3827868"/>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8D9661B-6633-4C8B-8B9C-E514DF851D3E}"/>
              </a:ext>
            </a:extLst>
          </p:cNvPr>
          <p:cNvSpPr>
            <a:spLocks noGrp="1"/>
          </p:cNvSpPr>
          <p:nvPr>
            <p:ph type="body" idx="1"/>
          </p:nvPr>
        </p:nvSpPr>
        <p:spPr>
          <a:xfrm>
            <a:off x="831850" y="4443817"/>
            <a:ext cx="10515600" cy="1645834"/>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B6274BF-C1CD-4709-B0A0-E9407DBEA73C}"/>
              </a:ext>
            </a:extLst>
          </p:cNvPr>
          <p:cNvSpPr>
            <a:spLocks noGrp="1"/>
          </p:cNvSpPr>
          <p:nvPr>
            <p:ph type="dt" sz="half" idx="10"/>
          </p:nvPr>
        </p:nvSpPr>
        <p:spPr/>
        <p:txBody>
          <a:bodyPr/>
          <a:lstStyle/>
          <a:p>
            <a:fld id="{19CE665D-921F-4D6B-AE95-ECB01FAD8A85}" type="datetime1">
              <a:rPr lang="en-US" smtClean="0"/>
              <a:t>4/11/2024</a:t>
            </a:fld>
            <a:endParaRPr lang="en-US"/>
          </a:p>
        </p:txBody>
      </p:sp>
      <p:sp>
        <p:nvSpPr>
          <p:cNvPr id="5" name="Footer Placeholder 4">
            <a:extLst>
              <a:ext uri="{FF2B5EF4-FFF2-40B4-BE49-F238E27FC236}">
                <a16:creationId xmlns:a16="http://schemas.microsoft.com/office/drawing/2014/main" id="{CC9ADB94-0A5B-4B56-B0B1-1FF5580A47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CA668A-35AE-4CDF-AC4C-2BEEA9EE80F8}"/>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809203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7F1FD-0E96-4963-9F09-92861572BB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79E5F0-B650-4AFF-B90E-23B378684D66}"/>
              </a:ext>
            </a:extLst>
          </p:cNvPr>
          <p:cNvSpPr>
            <a:spLocks noGrp="1"/>
          </p:cNvSpPr>
          <p:nvPr>
            <p:ph sz="half" idx="1"/>
          </p:nvPr>
        </p:nvSpPr>
        <p:spPr>
          <a:xfrm>
            <a:off x="838200" y="1940876"/>
            <a:ext cx="5181600" cy="42360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82D1747B-302D-476E-8F4F-E4B114C6624E}"/>
              </a:ext>
            </a:extLst>
          </p:cNvPr>
          <p:cNvSpPr>
            <a:spLocks noGrp="1"/>
          </p:cNvSpPr>
          <p:nvPr>
            <p:ph sz="half" idx="2"/>
          </p:nvPr>
        </p:nvSpPr>
        <p:spPr>
          <a:xfrm>
            <a:off x="6172200" y="1940876"/>
            <a:ext cx="5181600" cy="42360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40577D-22F7-4958-BB3D-6C9265EA1964}"/>
              </a:ext>
            </a:extLst>
          </p:cNvPr>
          <p:cNvSpPr>
            <a:spLocks noGrp="1"/>
          </p:cNvSpPr>
          <p:nvPr>
            <p:ph type="dt" sz="half" idx="10"/>
          </p:nvPr>
        </p:nvSpPr>
        <p:spPr/>
        <p:txBody>
          <a:bodyPr/>
          <a:lstStyle/>
          <a:p>
            <a:fld id="{C0DC0E8A-C16E-4BEA-9F89-89371D250B87}" type="datetime1">
              <a:rPr lang="en-US" smtClean="0"/>
              <a:t>4/11/2024</a:t>
            </a:fld>
            <a:endParaRPr lang="en-US"/>
          </a:p>
        </p:txBody>
      </p:sp>
      <p:sp>
        <p:nvSpPr>
          <p:cNvPr id="6" name="Footer Placeholder 5">
            <a:extLst>
              <a:ext uri="{FF2B5EF4-FFF2-40B4-BE49-F238E27FC236}">
                <a16:creationId xmlns:a16="http://schemas.microsoft.com/office/drawing/2014/main" id="{71EC5B46-A8FB-4683-9618-3F6E073839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7887BD-93E9-4181-9D7F-940C3E1730FF}"/>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3157699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63D79-FA27-4567-9032-AF722733E1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77C1BF-703F-4992-BB0C-EB1E579C7410}"/>
              </a:ext>
            </a:extLst>
          </p:cNvPr>
          <p:cNvSpPr>
            <a:spLocks noGrp="1"/>
          </p:cNvSpPr>
          <p:nvPr>
            <p:ph type="body" idx="1"/>
          </p:nvPr>
        </p:nvSpPr>
        <p:spPr>
          <a:xfrm>
            <a:off x="839788" y="1951823"/>
            <a:ext cx="5157787" cy="823912"/>
          </a:xfrm>
        </p:spPr>
        <p:txBody>
          <a:bodyPr anchor="b"/>
          <a:lstStyle>
            <a:lvl1pPr marL="0" indent="0">
              <a:buNone/>
              <a:defRPr lang="en-US" sz="2400" b="0" i="1" kern="120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2B2FCE1-6DC0-43B5-8016-89FD4AF5ABD2}"/>
              </a:ext>
            </a:extLst>
          </p:cNvPr>
          <p:cNvSpPr>
            <a:spLocks noGrp="1"/>
          </p:cNvSpPr>
          <p:nvPr>
            <p:ph sz="half" idx="2"/>
          </p:nvPr>
        </p:nvSpPr>
        <p:spPr>
          <a:xfrm>
            <a:off x="839788" y="2954741"/>
            <a:ext cx="5157787" cy="323492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62FED7A-67D0-43CC-889A-25F8849647F1}"/>
              </a:ext>
            </a:extLst>
          </p:cNvPr>
          <p:cNvSpPr>
            <a:spLocks noGrp="1"/>
          </p:cNvSpPr>
          <p:nvPr>
            <p:ph type="body" sz="quarter" idx="3"/>
          </p:nvPr>
        </p:nvSpPr>
        <p:spPr>
          <a:xfrm>
            <a:off x="6172200" y="1951823"/>
            <a:ext cx="5183188" cy="823912"/>
          </a:xfrm>
        </p:spPr>
        <p:txBody>
          <a:bodyPr anchor="b"/>
          <a:lstStyle>
            <a:lvl1pPr marL="0" indent="0">
              <a:buNone/>
              <a:defRPr lang="en-US" sz="2400" b="0" i="1" kern="120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731C176-48F2-44EC-B3A2-A144403D57FB}"/>
              </a:ext>
            </a:extLst>
          </p:cNvPr>
          <p:cNvSpPr>
            <a:spLocks noGrp="1"/>
          </p:cNvSpPr>
          <p:nvPr>
            <p:ph sz="quarter" idx="4"/>
          </p:nvPr>
        </p:nvSpPr>
        <p:spPr>
          <a:xfrm>
            <a:off x="6172200" y="2954741"/>
            <a:ext cx="5183188" cy="32349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9187B8-AC48-4FE7-8658-8A31E37311F6}"/>
              </a:ext>
            </a:extLst>
          </p:cNvPr>
          <p:cNvSpPr>
            <a:spLocks noGrp="1"/>
          </p:cNvSpPr>
          <p:nvPr>
            <p:ph type="dt" sz="half" idx="10"/>
          </p:nvPr>
        </p:nvSpPr>
        <p:spPr/>
        <p:txBody>
          <a:bodyPr/>
          <a:lstStyle/>
          <a:p>
            <a:fld id="{32E8AA6A-8BA4-4EB6-BB27-3120BB800A74}" type="datetime1">
              <a:rPr lang="en-US" smtClean="0"/>
              <a:t>4/11/2024</a:t>
            </a:fld>
            <a:endParaRPr lang="en-US"/>
          </a:p>
        </p:txBody>
      </p:sp>
      <p:sp>
        <p:nvSpPr>
          <p:cNvPr id="8" name="Footer Placeholder 7">
            <a:extLst>
              <a:ext uri="{FF2B5EF4-FFF2-40B4-BE49-F238E27FC236}">
                <a16:creationId xmlns:a16="http://schemas.microsoft.com/office/drawing/2014/main" id="{7CCAB465-E22E-45DC-89C9-406121BCED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F9D1CF-F964-4405-8677-5F9E2A028785}"/>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3083140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A3453-DD0F-41C0-8F4A-5DC343F5EB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4E6313-506F-4456-B3D9-D9655538F9FB}"/>
              </a:ext>
            </a:extLst>
          </p:cNvPr>
          <p:cNvSpPr>
            <a:spLocks noGrp="1"/>
          </p:cNvSpPr>
          <p:nvPr>
            <p:ph type="dt" sz="half" idx="10"/>
          </p:nvPr>
        </p:nvSpPr>
        <p:spPr/>
        <p:txBody>
          <a:bodyPr/>
          <a:lstStyle/>
          <a:p>
            <a:fld id="{584B19BB-229E-46C5-BBA6-0DB732C4A1D5}" type="datetime1">
              <a:rPr lang="en-US" smtClean="0"/>
              <a:t>4/11/2024</a:t>
            </a:fld>
            <a:endParaRPr lang="en-US"/>
          </a:p>
        </p:txBody>
      </p:sp>
      <p:sp>
        <p:nvSpPr>
          <p:cNvPr id="4" name="Footer Placeholder 3">
            <a:extLst>
              <a:ext uri="{FF2B5EF4-FFF2-40B4-BE49-F238E27FC236}">
                <a16:creationId xmlns:a16="http://schemas.microsoft.com/office/drawing/2014/main" id="{E8F26068-7707-41EC-93EF-A24CAF8FFD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9C8A3C-8C01-4039-B47B-57D8497587A5}"/>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3866636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892633-8C77-419D-B24D-2B3D44DBA556}"/>
              </a:ext>
            </a:extLst>
          </p:cNvPr>
          <p:cNvSpPr>
            <a:spLocks noGrp="1"/>
          </p:cNvSpPr>
          <p:nvPr>
            <p:ph type="dt" sz="half" idx="10"/>
          </p:nvPr>
        </p:nvSpPr>
        <p:spPr/>
        <p:txBody>
          <a:bodyPr/>
          <a:lstStyle/>
          <a:p>
            <a:fld id="{E1C889D4-F2AA-4377-9006-6712A5BEFF39}" type="datetime1">
              <a:rPr lang="en-US" smtClean="0"/>
              <a:t>4/11/2024</a:t>
            </a:fld>
            <a:endParaRPr lang="en-US"/>
          </a:p>
        </p:txBody>
      </p:sp>
      <p:sp>
        <p:nvSpPr>
          <p:cNvPr id="3" name="Footer Placeholder 2">
            <a:extLst>
              <a:ext uri="{FF2B5EF4-FFF2-40B4-BE49-F238E27FC236}">
                <a16:creationId xmlns:a16="http://schemas.microsoft.com/office/drawing/2014/main" id="{FD149D59-0A88-4A14-A740-4CCD9B5264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A3DEF9-802F-444E-92D2-397862EEAB07}"/>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897823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23C20-3881-4F15-94F7-9D7B9F9E357A}"/>
              </a:ext>
            </a:extLst>
          </p:cNvPr>
          <p:cNvSpPr>
            <a:spLocks noGrp="1"/>
          </p:cNvSpPr>
          <p:nvPr>
            <p:ph type="title"/>
          </p:nvPr>
        </p:nvSpPr>
        <p:spPr>
          <a:xfrm>
            <a:off x="839788" y="457200"/>
            <a:ext cx="4343400" cy="2971800"/>
          </a:xfrm>
        </p:spPr>
        <p:txBody>
          <a:bodyPr anchor="b">
            <a:noAutofit/>
          </a:bodyPr>
          <a:lstStyle>
            <a:lvl1pPr algn="l" defTabSz="914400" rtl="0" eaLnBrk="1" latinLnBrk="0" hangingPunct="1">
              <a:lnSpc>
                <a:spcPct val="100000"/>
              </a:lnSpc>
              <a:spcBef>
                <a:spcPct val="0"/>
              </a:spcBef>
              <a:buNone/>
              <a:defRPr lang="en-US" sz="5400" kern="1200" dirty="0">
                <a:gradFill>
                  <a:gsLst>
                    <a:gs pos="100000">
                      <a:schemeClr val="tx2"/>
                    </a:gs>
                    <a:gs pos="0">
                      <a:schemeClr val="accent1"/>
                    </a:gs>
                  </a:gsLst>
                  <a:lin ang="0" scaled="1"/>
                </a:gradFill>
                <a:latin typeface="Aharoni" panose="02010803020104030203" pitchFamily="2" charset="-79"/>
                <a:ea typeface="+mn-ea"/>
                <a:cs typeface="Angsana New" panose="02020603050405020304" pitchFamily="18" charset="-34"/>
              </a:defRPr>
            </a:lvl1pPr>
          </a:lstStyle>
          <a:p>
            <a:r>
              <a:rPr lang="en-US" dirty="0"/>
              <a:t>Click to edit Master title style</a:t>
            </a:r>
          </a:p>
        </p:txBody>
      </p:sp>
      <p:sp>
        <p:nvSpPr>
          <p:cNvPr id="3" name="Content Placeholder 2">
            <a:extLst>
              <a:ext uri="{FF2B5EF4-FFF2-40B4-BE49-F238E27FC236}">
                <a16:creationId xmlns:a16="http://schemas.microsoft.com/office/drawing/2014/main" id="{B268F40F-6C2A-48EC-8F16-DA179A1DA375}"/>
              </a:ext>
            </a:extLst>
          </p:cNvPr>
          <p:cNvSpPr>
            <a:spLocks noGrp="1"/>
          </p:cNvSpPr>
          <p:nvPr>
            <p:ph idx="1"/>
          </p:nvPr>
        </p:nvSpPr>
        <p:spPr>
          <a:xfrm>
            <a:off x="5554638" y="457201"/>
            <a:ext cx="5800749" cy="540385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56736B7E-D33D-48C7-97AC-5C0D9874FE53}"/>
              </a:ext>
            </a:extLst>
          </p:cNvPr>
          <p:cNvSpPr>
            <a:spLocks noGrp="1"/>
          </p:cNvSpPr>
          <p:nvPr>
            <p:ph type="body" sz="half" idx="2"/>
          </p:nvPr>
        </p:nvSpPr>
        <p:spPr>
          <a:xfrm>
            <a:off x="839788" y="3657600"/>
            <a:ext cx="4343400" cy="2211387"/>
          </a:xfrm>
        </p:spPr>
        <p:txBody>
          <a:bodyPr>
            <a:normAutofit/>
          </a:bodyPr>
          <a:lstStyle>
            <a:lvl1pPr marL="0" indent="0">
              <a:buNone/>
              <a:defRPr lang="en-US" sz="2400" i="1" kern="1200" dirty="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Font typeface="Arial" panose="020B0604020202020204" pitchFamily="34" charset="0"/>
              <a:buNone/>
            </a:pPr>
            <a:r>
              <a:rPr lang="en-US" dirty="0"/>
              <a:t>Click to edit Master text styles</a:t>
            </a:r>
          </a:p>
        </p:txBody>
      </p:sp>
      <p:sp>
        <p:nvSpPr>
          <p:cNvPr id="5" name="Date Placeholder 4">
            <a:extLst>
              <a:ext uri="{FF2B5EF4-FFF2-40B4-BE49-F238E27FC236}">
                <a16:creationId xmlns:a16="http://schemas.microsoft.com/office/drawing/2014/main" id="{E9149BC5-FF58-463A-B4FA-F0F912F1234F}"/>
              </a:ext>
            </a:extLst>
          </p:cNvPr>
          <p:cNvSpPr>
            <a:spLocks noGrp="1"/>
          </p:cNvSpPr>
          <p:nvPr>
            <p:ph type="dt" sz="half" idx="10"/>
          </p:nvPr>
        </p:nvSpPr>
        <p:spPr/>
        <p:txBody>
          <a:bodyPr/>
          <a:lstStyle/>
          <a:p>
            <a:fld id="{3ADA8B3E-EED9-4A12-A79E-C0DEC8A7C3D8}" type="datetime1">
              <a:rPr lang="en-US" smtClean="0"/>
              <a:t>4/11/2024</a:t>
            </a:fld>
            <a:endParaRPr lang="en-US"/>
          </a:p>
        </p:txBody>
      </p:sp>
      <p:sp>
        <p:nvSpPr>
          <p:cNvPr id="6" name="Footer Placeholder 5">
            <a:extLst>
              <a:ext uri="{FF2B5EF4-FFF2-40B4-BE49-F238E27FC236}">
                <a16:creationId xmlns:a16="http://schemas.microsoft.com/office/drawing/2014/main" id="{947072D7-4A2A-407F-A084-6AE8DD0016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D4C41C-C368-475C-BDC1-DC5B29C78005}"/>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591965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F67B0-865B-44ED-9DFE-36C73B0C8B43}"/>
              </a:ext>
            </a:extLst>
          </p:cNvPr>
          <p:cNvSpPr>
            <a:spLocks noGrp="1"/>
          </p:cNvSpPr>
          <p:nvPr>
            <p:ph type="title"/>
          </p:nvPr>
        </p:nvSpPr>
        <p:spPr>
          <a:xfrm>
            <a:off x="839788" y="457200"/>
            <a:ext cx="4343400" cy="2971800"/>
          </a:xfrm>
        </p:spPr>
        <p:txBody>
          <a:bodyPr anchor="b">
            <a:noAutofit/>
          </a:bodyPr>
          <a:lstStyle>
            <a:lvl1pPr algn="l" defTabSz="914400" rtl="0" eaLnBrk="1" latinLnBrk="0" hangingPunct="1">
              <a:lnSpc>
                <a:spcPct val="100000"/>
              </a:lnSpc>
              <a:spcBef>
                <a:spcPct val="0"/>
              </a:spcBef>
              <a:buNone/>
              <a:defRPr lang="en-US" sz="5400" kern="1200" dirty="0">
                <a:gradFill>
                  <a:gsLst>
                    <a:gs pos="100000">
                      <a:schemeClr val="tx2"/>
                    </a:gs>
                    <a:gs pos="0">
                      <a:schemeClr val="accent1"/>
                    </a:gs>
                  </a:gsLst>
                  <a:lin ang="0" scaled="1"/>
                </a:gradFill>
                <a:latin typeface="Aharoni" panose="02010803020104030203" pitchFamily="2" charset="-79"/>
                <a:ea typeface="+mn-ea"/>
                <a:cs typeface="Angsana New" panose="02020603050405020304" pitchFamily="18" charset="-34"/>
              </a:defRPr>
            </a:lvl1pPr>
          </a:lstStyle>
          <a:p>
            <a:r>
              <a:rPr lang="en-US" dirty="0"/>
              <a:t>Click to edit Master title style</a:t>
            </a:r>
          </a:p>
        </p:txBody>
      </p:sp>
      <p:sp>
        <p:nvSpPr>
          <p:cNvPr id="3" name="Picture Placeholder 2">
            <a:extLst>
              <a:ext uri="{FF2B5EF4-FFF2-40B4-BE49-F238E27FC236}">
                <a16:creationId xmlns:a16="http://schemas.microsoft.com/office/drawing/2014/main" id="{B73C5CF7-138A-437C-9E0A-FF4179970319}"/>
              </a:ext>
            </a:extLst>
          </p:cNvPr>
          <p:cNvSpPr>
            <a:spLocks noGrp="1"/>
          </p:cNvSpPr>
          <p:nvPr>
            <p:ph type="pic" idx="1"/>
          </p:nvPr>
        </p:nvSpPr>
        <p:spPr>
          <a:xfrm>
            <a:off x="5561462" y="457201"/>
            <a:ext cx="5793925"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117822-7770-4117-96A2-8D2FF0A01044}"/>
              </a:ext>
            </a:extLst>
          </p:cNvPr>
          <p:cNvSpPr>
            <a:spLocks noGrp="1"/>
          </p:cNvSpPr>
          <p:nvPr>
            <p:ph type="body" sz="half" idx="2"/>
          </p:nvPr>
        </p:nvSpPr>
        <p:spPr>
          <a:xfrm>
            <a:off x="839788" y="3664424"/>
            <a:ext cx="4343400" cy="2204564"/>
          </a:xfrm>
        </p:spPr>
        <p:txBody>
          <a:bodyPr>
            <a:normAutofit/>
          </a:bodyPr>
          <a:lstStyle>
            <a:lvl1pPr marL="0" indent="0">
              <a:buNone/>
              <a:defRPr lang="en-US" sz="2400" i="1" kern="1200" dirty="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Font typeface="Arial" panose="020B0604020202020204" pitchFamily="34" charset="0"/>
              <a:buNone/>
            </a:pPr>
            <a:r>
              <a:rPr lang="en-US" dirty="0"/>
              <a:t>Click to edit Master text styles</a:t>
            </a:r>
          </a:p>
        </p:txBody>
      </p:sp>
      <p:sp>
        <p:nvSpPr>
          <p:cNvPr id="5" name="Date Placeholder 4">
            <a:extLst>
              <a:ext uri="{FF2B5EF4-FFF2-40B4-BE49-F238E27FC236}">
                <a16:creationId xmlns:a16="http://schemas.microsoft.com/office/drawing/2014/main" id="{11295030-39C7-4814-A766-1A3E094EBA15}"/>
              </a:ext>
            </a:extLst>
          </p:cNvPr>
          <p:cNvSpPr>
            <a:spLocks noGrp="1"/>
          </p:cNvSpPr>
          <p:nvPr>
            <p:ph type="dt" sz="half" idx="10"/>
          </p:nvPr>
        </p:nvSpPr>
        <p:spPr/>
        <p:txBody>
          <a:bodyPr/>
          <a:lstStyle/>
          <a:p>
            <a:fld id="{FF894D5B-87EC-455C-8C61-9906D13C022E}" type="datetime1">
              <a:rPr lang="en-US" smtClean="0"/>
              <a:t>4/11/2024</a:t>
            </a:fld>
            <a:endParaRPr lang="en-US"/>
          </a:p>
        </p:txBody>
      </p:sp>
      <p:sp>
        <p:nvSpPr>
          <p:cNvPr id="6" name="Footer Placeholder 5">
            <a:extLst>
              <a:ext uri="{FF2B5EF4-FFF2-40B4-BE49-F238E27FC236}">
                <a16:creationId xmlns:a16="http://schemas.microsoft.com/office/drawing/2014/main" id="{B91F02CD-DC87-47B6-96C4-F6470B1D8F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CFF531-02C2-4C1D-A692-7040378066C7}"/>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375418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6818BD-D734-48A1-8CC0-609D11E5560E}"/>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F9D215A-D2A1-4903-A905-F8B06EF41B4F}"/>
              </a:ext>
            </a:extLst>
          </p:cNvPr>
          <p:cNvSpPr>
            <a:spLocks noGrp="1"/>
          </p:cNvSpPr>
          <p:nvPr>
            <p:ph type="body" idx="1"/>
          </p:nvPr>
        </p:nvSpPr>
        <p:spPr>
          <a:xfrm>
            <a:off x="838200" y="1940875"/>
            <a:ext cx="10515600" cy="423608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942B88A-7A1D-4AA1-8536-28DC13DBA5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E414DC1-A19F-468A-ADE9-1CEB76F15440}" type="datetime1">
              <a:rPr lang="en-US" smtClean="0"/>
              <a:t>4/11/2024</a:t>
            </a:fld>
            <a:endParaRPr lang="en-US" dirty="0"/>
          </a:p>
        </p:txBody>
      </p:sp>
      <p:sp>
        <p:nvSpPr>
          <p:cNvPr id="5" name="Footer Placeholder 4">
            <a:extLst>
              <a:ext uri="{FF2B5EF4-FFF2-40B4-BE49-F238E27FC236}">
                <a16:creationId xmlns:a16="http://schemas.microsoft.com/office/drawing/2014/main" id="{B37FE925-0C4B-4BAE-9799-3A9D46D920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ADAD54-E5C5-4D48-8592-BB22F0A851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060201-1C40-4B39-813D-5CD9493BAEED}" type="slidenum">
              <a:rPr lang="en-US" smtClean="0"/>
              <a:pPr/>
              <a:t>‹#›</a:t>
            </a:fld>
            <a:endParaRPr lang="en-US"/>
          </a:p>
        </p:txBody>
      </p:sp>
    </p:spTree>
    <p:extLst>
      <p:ext uri="{BB962C8B-B14F-4D97-AF65-F5344CB8AC3E}">
        <p14:creationId xmlns:p14="http://schemas.microsoft.com/office/powerpoint/2010/main" val="299337325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l" defTabSz="914400" rtl="0" eaLnBrk="1" latinLnBrk="0" hangingPunct="1">
        <a:lnSpc>
          <a:spcPct val="100000"/>
        </a:lnSpc>
        <a:spcBef>
          <a:spcPct val="0"/>
        </a:spcBef>
        <a:buNone/>
        <a:defRPr lang="en-US" sz="5400" kern="1200" smtClean="0">
          <a:gradFill>
            <a:gsLst>
              <a:gs pos="100000">
                <a:schemeClr val="tx2"/>
              </a:gs>
              <a:gs pos="0">
                <a:schemeClr val="accent1"/>
              </a:gs>
            </a:gsLst>
            <a:lin ang="0" scaled="1"/>
          </a:gradFill>
          <a:latin typeface="Aharoni" panose="02010803020104030203" pitchFamily="2" charset="-79"/>
          <a:ea typeface="+mn-ea"/>
          <a:cs typeface="Angsana New" panose="02020603050405020304" pitchFamily="18" charset="-34"/>
        </a:defRPr>
      </a:lvl1pPr>
    </p:titleStyle>
    <p:bodyStyle>
      <a:lvl1pPr marL="228600" indent="-228600" algn="l" defTabSz="914400" rtl="0" eaLnBrk="1" latinLnBrk="0" hangingPunct="1">
        <a:lnSpc>
          <a:spcPct val="110000"/>
        </a:lnSpc>
        <a:spcBef>
          <a:spcPts val="1000"/>
        </a:spcBef>
        <a:buClr>
          <a:schemeClr val="tx2"/>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tx2"/>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uspto.gov/subscription-center/2024/uspto-issues-inventorship-guidance-and-examples-ai-assisted-inventions"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whitecase.com/insight-alert/uspto-provides-guidance-patentability-ai-assisted-inventions"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whitecase.com/insight-alert/uspto-provides-guidance-patentability-ai-assisted-inventions"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whitecase.com/insight-alert/uspto-provides-guidance-patentability-ai-assisted-invention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www.uspto.gov/about-us/event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nam12.safelinks.protection.outlook.com/?url=https%3A%2F%2Flnks.gd%2Fl%2FeyJhbGciOiJIUzI1NiJ9.eyJidWxsZXRpbl9saW5rX2lkIjoxMDUsInVyaSI6ImJwMjpjbGljayIsInVybCI6Imh0dHBzOi8vd3d3LmZlZGVyYWxyZWdpc3Rlci5nb3YvcHVibGljLWluc3BlY3Rpb24vMjAyNC0wNzYyOS9ndWlkYW5jZS11c2Utb2YtYXJ0aWZpY2lhbC1pbnRlbGxpZ2VuY2UtYmFzZWQtdG9vbHMtaW4tcHJhY3RpY2UtYmVmb3JlLXRoZS1wYXRlbnQtYW5kLXRyYWRlbWFyaz91dG1fY2FtcGFpZ249c3Vic2NyaXB0aW9uY2VudGVyJnV0bV9jb250ZW50PSZ1dG1fbWVkaXVtPWVtYWlsJnV0bV9uYW1lPSZ1dG1fc291cmNlPWdvdmRlbGl2ZXJ5JnV0bV90ZXJtPSIsImJ1bGxldGluX2lkIjoiMjAyNDA0MTAuOTMxMzc0MjEifQ.H2yz6b-jNLHpjrjQ0CbueFEO0YlR5cebRKbp7QCXTmM%2Fs%2F1556662878%2Fbr%2F240451629883-l&amp;data=05%7C02%7Clynch%40acg-consultants.com%7C256f28c0bba04e03d00608dc59685c97%7C614785f296d34d26804ed0aa5843d4d3%7C0%7C0%7C638483551993032314%7CUnknown%7CTWFpbGZsb3d8eyJWIjoiMC4wLjAwMDAiLCJQIjoiV2luMzIiLCJBTiI6Ik1haWwiLCJXVCI6Mn0%3D%7C0%7C%7C%7C&amp;sdata=YHxxUxDVwCeqOOXKj4odR6md60PaxUo7%2FQYa54Vut4Y%3D&amp;reserved=0"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hyperlink" Target="https://nam12.safelinks.protection.outlook.com/?url=https%3A%2F%2Flnks.gd%2Fl%2FeyJhbGciOiJIUzI1NiJ9.eyJidWxsZXRpbl9saW5rX2lkIjoxMDYsInVyaSI6ImJwMjpjbGljayIsInVybCI6Imh0dHBzOi8vd3d3LnVzcHRvLmdvdi9pbml0aWF0aXZlcy9hcnRpZmljaWFsLWludGVsbGlnZW5jZS9hcnRpZmljaWFsLWludGVsbGlnZW5jZS1yZXBvcnRzP3V0bV9jYW1wYWlnbj1zdWJzY3JpcHRpb25jZW50ZXImdXRtX2NvbnRlbnQ9JnV0bV9tZWRpdW09ZW1haWwmdXRtX25hbWU9JnV0bV9zb3VyY2U9Z292ZGVsaXZlcnkmdXRtX3Rlcm09IiwiYnVsbGV0aW5faWQiOiIyMDI0MDQxMC45MzEzNzQyMSJ9.OHZaiu97qE9uFDMn5cy0vqxHd0D-yPCAcPay18-a0NY%2Fs%2F1556662878%2Fbr%2F240451629883-l&amp;data=05%7C02%7Clynch%40acg-consultants.com%7C256f28c0bba04e03d00608dc59685c97%7C614785f296d34d26804ed0aa5843d4d3%7C0%7C0%7C638483551993041666%7CUnknown%7CTWFpbGZsb3d8eyJWIjoiMC4wLjAwMDAiLCJQIjoiV2luMzIiLCJBTiI6Ik1haWwiLCJXVCI6Mn0%3D%7C0%7C%7C%7C&amp;sdata=qQc%2B25F6u0QigEGTryIslv%2B1beatG4HUo5h0A%2BK3Wvw%3D&amp;reserved=0"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www.nist.gov/artificial-intelligence/artificial-intelligence-safety-institute"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www.ntia.gov/press-release/2024/ntia-calls-audits-and-investments-trustworthy-ai-system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ftc.gov/system/files/ftc_gov/pdf/P246201_AI_Investments_6%28b%29_Order_and_Resolution.pdf" TargetMode="External"/><Relationship Id="rId2" Type="http://schemas.openxmlformats.org/officeDocument/2006/relationships/hyperlink" Target="https://www.ftc.gov/news-events/events/2024/01/ftc-tech-summit"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nam12.safelinks.protection.outlook.com/?url=https%3A%2F%2Flnks.gd%2Fl%2FeyJhbGciOiJIUzI1NiJ9.eyJidWxsZXRpbl9saW5rX2lkIjoxMDEsInVyaSI6ImJwMjpjbGljayIsInVybCI6Imh0dHBzOi8vd3d3LmdvdmluZm8uZ292L2NvbnRlbnQvcGtnL0ZSLTIwMjMtMDgtMzAvcGRmLzIwMjMtMTg2MjQucGRmIiwiYnVsbGV0aW5faWQiOiIyMDIzMDgzMC44MTg1MzYzMSJ9.-d-JFZln63c3wiAMs3u6EMHwhTQOH0taCQ1aT-KLvog%2Fs%2F1556662786%2Fbr%2F225008027036-l&amp;data=05%7C01%7Clynch%40acg-consultants.com%7C0cc3897a6ef44e11ee5d08dba961d552%7C614785f296d34d26804ed0aa5843d4d3%7C0%7C1%7C638290009901307104%7CUnknown%7CTWFpbGZsb3d8eyJWIjoiMC4wLjAwMDAiLCJQIjoiV2luMzIiLCJBTiI6Ik1haWwiLCJXVCI6Mn0%3D%7C3000%7C%7C%7C&amp;sdata=dWwvwhBSKmEDjtOS9emsyLsMZaRyEbMtJlJSZTueA4o%3D&amp;reserved=0"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hyperlink" Target="https://public-inspection.federalregister.gov/2023-18624.pdf"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copyrightalliance.org/wp-content/uploads/2024/02/USCO-Letter-on-AI-and-Copyright-Initiative-Update-Feb-23-2024.pdf"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copyrightalliance.org/wp-content/uploads/2024/02/USCO-Letter-on-AI-and-Copyright-Initiative-Update-Feb-23-2024.pdf"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democraticleader.house.gov/media/press-releases/house-launches-bipartisan-task-force-artificial-intelligence"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copyrightalliance.org/education/artificial-intelligence-copyright/#resources-copyright-ai"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bakerlaw.com/concord-music-group-inc-v-anthropic-pbc/" TargetMode="External"/><Relationship Id="rId2" Type="http://schemas.openxmlformats.org/officeDocument/2006/relationships/hyperlink" Target="https://www.bakerlaw.com/authors-guild-and-alter-v-openai/" TargetMode="External"/><Relationship Id="rId1" Type="http://schemas.openxmlformats.org/officeDocument/2006/relationships/slideLayout" Target="../slideLayouts/slideLayout2.xml"/><Relationship Id="rId6" Type="http://schemas.openxmlformats.org/officeDocument/2006/relationships/image" Target="../media/image1.jpg"/><Relationship Id="rId5" Type="http://schemas.openxmlformats.org/officeDocument/2006/relationships/hyperlink" Target="https://www.bakerlaw.com/services/artificial-intelligence-ai/case-tracker-artificial-intelligence-copyrights-and-class-actions/" TargetMode="External"/><Relationship Id="rId4" Type="http://schemas.openxmlformats.org/officeDocument/2006/relationships/hyperlink" Target="https://www.bakerlaw.com/getty-images-v-stability-ai/"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ww.bakerlaw.com/new-york-times-v-microsoft/" TargetMode="External"/><Relationship Id="rId7" Type="http://schemas.openxmlformats.org/officeDocument/2006/relationships/image" Target="../media/image1.jpg"/><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s://www.bakerlaw.com/services/artificial-intelligence-ai/case-tracker-artificial-intelligence-copyrights-and-class-actions/" TargetMode="External"/><Relationship Id="rId5" Type="http://schemas.openxmlformats.org/officeDocument/2006/relationships/hyperlink" Target="https://www.bakerlaw.com/thomson-reuters-v-ross/" TargetMode="External"/><Relationship Id="rId4" Type="http://schemas.openxmlformats.org/officeDocument/2006/relationships/hyperlink" Target="https://www.bakerlaw.com/openai-chatgpt-litigation/"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r20.rs6.net/tn.jsp?f=001oFmUm2dccQhtYk-7BCc8GnS3xK9BOYLKRNS9tJJYzHuSmRgoMhp_Hcr_q9qrOb_8A3_hM5WuKmYyGk_KwWfTxZFQQQtBsCK6jLh5GB9ZHAPlvAJ1TS0mi2UH02U_X3HU3KAjUyRTfbVYKSdi_hm6Hw4llkCOR57K0_aUItUebwQ0v8Sl47JmFraYcEC3gpKHZhfgUck-oYm6vbTjtj1D31yiRwDqh9CAbuDcTaIV8yM2FCahCY-mgd0dhGmtHpNW2jb9mY8sxz3fZt6bhc_lDIRUlbzo_4ghu9EXLcHInyjI4NFQlFLOzFDQWWc5tZ7M59h9cPMNMiPeyVNNytJr5ZDLPZvDQMNEOOLKD3zCyjk=&amp;c=_PqtCl4uan1VdpqT1teVegQlFjqGIfOZ2OWdWqFDlvHr1NMaSQbPTA==&amp;ch=30XYdsquib8kQnWd-lIGz8Y1I_UTQVaeehuoaeN0cznKWObPrQiTMQ==" TargetMode="External"/></Relationships>
</file>

<file path=ppt/slides/_rels/slide4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4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hyperlink" Target="https://www.reuters.com/world/g7-agreed-align-rules-ai-italian-presidency-says-2024-03-14/" TargetMode="External"/><Relationship Id="rId5" Type="http://schemas.openxmlformats.org/officeDocument/2006/relationships/image" Target="../media/image1.jpg"/><Relationship Id="rId4" Type="http://schemas.openxmlformats.org/officeDocument/2006/relationships/hyperlink" Target="https://r20.rs6.net/tn.jsp?f=001oFmUm2dccQhtYk-7BCc8GnS3xK9BOYLKRNS9tJJYzHuSmRgoMhp_Hcr_q9qrOb_8U2cnrpLsROM-6HCJl-pYDRF6XYuB1yh2_KjkfX8CeDhLwOrKmMOnXXhgS816GE0-DHkEko879vqJ1cJxxjcQ5le8GtSCFW3OupKkhN8bF2i3RemqhoEQGU3uTd7BXBrf40wS19e_K2V8CGjQ2CKYSas3MWeEY-yMdLGCDx-uRjFdKjOyEGNwHQ==&amp;c=_PqtCl4uan1VdpqT1teVegQlFjqGIfOZ2OWdWqFDlvHr1NMaSQbPTA==&amp;ch=30XYdsquib8kQnWd-lIGz8Y1I_UTQVaeehuoaeN0cznKWObPrQiTMQ=="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5.xml"/><Relationship Id="rId1" Type="http://schemas.openxmlformats.org/officeDocument/2006/relationships/slideLayout" Target="../slideLayouts/slideLayout2.xml"/><Relationship Id="rId5" Type="http://schemas.openxmlformats.org/officeDocument/2006/relationships/hyperlink" Target="https://thehill.com/homenews/administration/4547924-white-house-hails-first-un-ai-resolution/" TargetMode="External"/><Relationship Id="rId4" Type="http://schemas.openxmlformats.org/officeDocument/2006/relationships/image" Target="../media/image1.jpg"/></Relationships>
</file>

<file path=ppt/slides/_rels/slide44.xml.rels><?xml version="1.0" encoding="UTF-8" standalone="yes"?>
<Relationships xmlns="http://schemas.openxmlformats.org/package/2006/relationships"><Relationship Id="rId3" Type="http://schemas.openxmlformats.org/officeDocument/2006/relationships/hyperlink" Target="https://r20.rs6.net/tn.jsp?f=0016G-x61pA-fCwWfDj2IlMlHrmFtXCssVpLhOnbgEiPGuERtMbK_PIIkeXIdrPz7SnYHsHGc7HfP2G3SsIlpzyO3avDg3htjPH0IPvHhWyr3KTKHzM7oAWC2E1NvvfuM6ZtHXid7wd81HttJhNGRsSDMFUnfTY09bWK9xnHPkIs1MFiVCzUhZwaXMrsHVULlmCiiB8z6i0Ks6zLpO18jiZfTLO7k5T_wrnpi8wQFcTqq8=&amp;c=-UMuYYWy7DTY7WKLmcahhVaqmtGE6yIiEgMsKLmag_oDqolYjzhZiA==&amp;ch=L7s_RapA0cdbYJD2RV3RXGg8oOs1xma1gXeUl8g8mA1UaOvGmaaRZQ=="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hyperlink" Target="https://www.reuters.com/technology/us-britain-announce-formal-partnership-artificial-intelligence-safety-2024-04-01/" TargetMode="External"/><Relationship Id="rId5" Type="http://schemas.openxmlformats.org/officeDocument/2006/relationships/image" Target="../media/image17.png"/><Relationship Id="rId4" Type="http://schemas.openxmlformats.org/officeDocument/2006/relationships/image" Target="../media/image1.jpg"/></Relationships>
</file>

<file path=ppt/slides/_rels/slide4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hyperlink" Target="https://www.semafor.com/article/02/27/2024/new-china-rules-that-an-ai-bot-infringed-protected-material" TargetMode="External"/><Relationship Id="rId5" Type="http://schemas.openxmlformats.org/officeDocument/2006/relationships/hyperlink" Target="https://www.google.com/url?sa=t&amp;rct=j&amp;q=&amp;esrc=s&amp;source=web&amp;cd=&amp;ved=2ahUKEwitrYilyNiDAxUQGFkFHa8CD9IQFnoECBoQAQ&amp;url=https%3A%2F%2Fwww.natlawreview.com%2Farticle%2Fcomputer-love-beijing-court-finds-ai-generated-image-copyrightable-split-united&amp;usg=AOvVaw3hafCprhqtCE36TRs0k0pJ&amp;opi=89978449" TargetMode="External"/><Relationship Id="rId4" Type="http://schemas.openxmlformats.org/officeDocument/2006/relationships/image" Target="../media/image1.jpg"/></Relationships>
</file>

<file path=ppt/slides/_rels/slide4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hyperlink" Target="https://www.musicbusinessworldwide.com/ai-developers-must-get-authorization-to-use-copyrighted-materials-indias-government-declares/#:~:text=In%20response%20to%20questions%20from,existing%20laws%20already%20cover%20innovations" TargetMode="External"/><Relationship Id="rId4" Type="http://schemas.openxmlformats.org/officeDocument/2006/relationships/image" Target="../media/image19.png"/></Relationships>
</file>

<file path=ppt/slides/_rels/slide4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9.xml"/><Relationship Id="rId1" Type="http://schemas.openxmlformats.org/officeDocument/2006/relationships/slideLayout" Target="../slideLayouts/slideLayout6.xml"/><Relationship Id="rId5" Type="http://schemas.openxmlformats.org/officeDocument/2006/relationships/image" Target="../media/image1.jpg"/><Relationship Id="rId4" Type="http://schemas.openxmlformats.org/officeDocument/2006/relationships/image" Target="../media/image21.sv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akingump.com/en/insights/alerts/president-biden-unveils-key-ai-priorities-in-fy-2025-budget-request"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uspto.gov/subscription-center/2024/uspto-clarifies-guidance-judicial-boards-holding-parties-responsibl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C37C960-91F5-4F61-B2CD-8A0379207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1C16AA-DDB3-13AA-BC8F-69A8CA03EC1B}"/>
              </a:ext>
            </a:extLst>
          </p:cNvPr>
          <p:cNvSpPr>
            <a:spLocks noGrp="1"/>
          </p:cNvSpPr>
          <p:nvPr>
            <p:ph type="ctrTitle"/>
          </p:nvPr>
        </p:nvSpPr>
        <p:spPr>
          <a:xfrm>
            <a:off x="838200" y="596644"/>
            <a:ext cx="10746213" cy="2455239"/>
          </a:xfrm>
        </p:spPr>
        <p:txBody>
          <a:bodyPr anchor="b">
            <a:normAutofit/>
          </a:bodyPr>
          <a:lstStyle/>
          <a:p>
            <a:r>
              <a:rPr lang="en-US" dirty="0">
                <a:solidFill>
                  <a:schemeClr val="accent1"/>
                </a:solidFill>
              </a:rPr>
              <a:t>US Federal Policy Artificial Intelligence Overview</a:t>
            </a:r>
          </a:p>
        </p:txBody>
      </p:sp>
      <p:sp>
        <p:nvSpPr>
          <p:cNvPr id="3" name="Subtitle 2">
            <a:extLst>
              <a:ext uri="{FF2B5EF4-FFF2-40B4-BE49-F238E27FC236}">
                <a16:creationId xmlns:a16="http://schemas.microsoft.com/office/drawing/2014/main" id="{E50E56C9-B2F7-F0BF-CAEB-817C8397C1E3}"/>
              </a:ext>
            </a:extLst>
          </p:cNvPr>
          <p:cNvSpPr>
            <a:spLocks noGrp="1"/>
          </p:cNvSpPr>
          <p:nvPr>
            <p:ph type="subTitle" idx="1"/>
          </p:nvPr>
        </p:nvSpPr>
        <p:spPr>
          <a:xfrm>
            <a:off x="838201" y="3357318"/>
            <a:ext cx="4956882" cy="2862507"/>
          </a:xfrm>
        </p:spPr>
        <p:txBody>
          <a:bodyPr anchor="ctr">
            <a:normAutofit/>
          </a:bodyPr>
          <a:lstStyle/>
          <a:p>
            <a:r>
              <a:rPr lang="en-US" dirty="0"/>
              <a:t>Marla Grossman &amp; Luke Lynch</a:t>
            </a:r>
          </a:p>
          <a:p>
            <a:r>
              <a:rPr lang="en-US" dirty="0"/>
              <a:t>April 11, 2024</a:t>
            </a:r>
          </a:p>
        </p:txBody>
      </p:sp>
      <p:pic>
        <p:nvPicPr>
          <p:cNvPr id="5" name="Picture 4" descr="A blue and brown logo&#10;&#10;Description automatically generated">
            <a:extLst>
              <a:ext uri="{FF2B5EF4-FFF2-40B4-BE49-F238E27FC236}">
                <a16:creationId xmlns:a16="http://schemas.microsoft.com/office/drawing/2014/main" id="{68B71DE5-9ADD-E4C6-DAFE-5600A034E3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3470393"/>
            <a:ext cx="5488414" cy="2636356"/>
          </a:xfrm>
          <a:prstGeom prst="rect">
            <a:avLst/>
          </a:prstGeom>
        </p:spPr>
      </p:pic>
      <p:sp>
        <p:nvSpPr>
          <p:cNvPr id="4" name="Slide Number Placeholder 3">
            <a:extLst>
              <a:ext uri="{FF2B5EF4-FFF2-40B4-BE49-F238E27FC236}">
                <a16:creationId xmlns:a16="http://schemas.microsoft.com/office/drawing/2014/main" id="{A3A4D271-2F26-856B-E94E-28F83A50F65C}"/>
              </a:ext>
            </a:extLst>
          </p:cNvPr>
          <p:cNvSpPr>
            <a:spLocks noGrp="1"/>
          </p:cNvSpPr>
          <p:nvPr>
            <p:ph type="sldNum" sz="quarter" idx="12"/>
          </p:nvPr>
        </p:nvSpPr>
        <p:spPr/>
        <p:txBody>
          <a:bodyPr/>
          <a:lstStyle/>
          <a:p>
            <a:fld id="{D3060201-1C40-4B39-813D-5CD9493BAEED}" type="slidenum">
              <a:rPr lang="en-US" smtClean="0"/>
              <a:t>1</a:t>
            </a:fld>
            <a:endParaRPr lang="en-US"/>
          </a:p>
        </p:txBody>
      </p:sp>
    </p:spTree>
    <p:extLst>
      <p:ext uri="{BB962C8B-B14F-4D97-AF65-F5344CB8AC3E}">
        <p14:creationId xmlns:p14="http://schemas.microsoft.com/office/powerpoint/2010/main" val="1385459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F26DA-411E-2C1B-1899-1CCA07EEA331}"/>
              </a:ext>
            </a:extLst>
          </p:cNvPr>
          <p:cNvSpPr>
            <a:spLocks noGrp="1"/>
          </p:cNvSpPr>
          <p:nvPr>
            <p:ph type="title"/>
          </p:nvPr>
        </p:nvSpPr>
        <p:spPr>
          <a:xfrm>
            <a:off x="838200" y="476336"/>
            <a:ext cx="8334375" cy="1325563"/>
          </a:xfrm>
        </p:spPr>
        <p:txBody>
          <a:bodyPr>
            <a:normAutofit fontScale="90000"/>
          </a:bodyPr>
          <a:lstStyle/>
          <a:p>
            <a:r>
              <a:rPr lang="en-US" dirty="0"/>
              <a:t>US Patent and Trademark Office (USPTO)</a:t>
            </a:r>
          </a:p>
        </p:txBody>
      </p:sp>
      <p:sp>
        <p:nvSpPr>
          <p:cNvPr id="3" name="Content Placeholder 2">
            <a:extLst>
              <a:ext uri="{FF2B5EF4-FFF2-40B4-BE49-F238E27FC236}">
                <a16:creationId xmlns:a16="http://schemas.microsoft.com/office/drawing/2014/main" id="{ECFEC4AE-A340-74B5-0B9B-07AB9653A5E6}"/>
              </a:ext>
            </a:extLst>
          </p:cNvPr>
          <p:cNvSpPr>
            <a:spLocks noGrp="1"/>
          </p:cNvSpPr>
          <p:nvPr>
            <p:ph idx="1"/>
          </p:nvPr>
        </p:nvSpPr>
        <p:spPr/>
        <p:txBody>
          <a:bodyPr>
            <a:normAutofit lnSpcReduction="10000"/>
          </a:bodyPr>
          <a:lstStyle/>
          <a:p>
            <a:pPr marL="0" indent="0">
              <a:buNone/>
            </a:pPr>
            <a:r>
              <a:rPr lang="en-US" sz="2400" b="1" dirty="0"/>
              <a:t>AI Assisted Inventions Guidance</a:t>
            </a:r>
          </a:p>
          <a:p>
            <a:r>
              <a:rPr lang="en-US" dirty="0"/>
              <a:t>On February 13, the USPTO published inventorship guidance for inventions assisted by AI pursuant to the recent EO. The guidance explains that while AI-assisted inventions are not categorically unpatentable, the inventorship analysis should focus on human contributions, as patents function to incentivize and reward human ingenuity. </a:t>
            </a:r>
          </a:p>
          <a:p>
            <a:r>
              <a:rPr lang="en-US" dirty="0"/>
              <a:t>Main Takeaways:</a:t>
            </a:r>
          </a:p>
          <a:p>
            <a:pPr lvl="1"/>
            <a:r>
              <a:rPr lang="en-US" dirty="0"/>
              <a:t>The guidance makes clear that AI-assisted inventions are not categorically unpatentable. </a:t>
            </a:r>
          </a:p>
          <a:p>
            <a:pPr lvl="1"/>
            <a:r>
              <a:rPr lang="en-US" dirty="0"/>
              <a:t>The guidance provides instructions to examiners and stakeholders on how to determine whether the human contribution to an innovation is significant enough to qualify for a patent when AI also contributed.</a:t>
            </a:r>
          </a:p>
          <a:p>
            <a:pPr lvl="1"/>
            <a:r>
              <a:rPr lang="en-US" dirty="0"/>
              <a:t>The guidance states that patent protection may be sought for inventions in which a human provided a significant contribution to the invention.</a:t>
            </a:r>
          </a:p>
          <a:p>
            <a:endParaRPr lang="en-US" dirty="0"/>
          </a:p>
          <a:p>
            <a:pPr marL="0" indent="0">
              <a:buNone/>
            </a:pPr>
            <a:endParaRPr lang="en-US" dirty="0"/>
          </a:p>
        </p:txBody>
      </p:sp>
      <p:pic>
        <p:nvPicPr>
          <p:cNvPr id="5" name="Picture 4" descr="A blue and brown logo&#10;&#10;Description automatically generated">
            <a:extLst>
              <a:ext uri="{FF2B5EF4-FFF2-40B4-BE49-F238E27FC236}">
                <a16:creationId xmlns:a16="http://schemas.microsoft.com/office/drawing/2014/main" id="{2EB36315-3B33-C51D-1607-9BA55D5687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
        <p:nvSpPr>
          <p:cNvPr id="4" name="Slide Number Placeholder 3">
            <a:extLst>
              <a:ext uri="{FF2B5EF4-FFF2-40B4-BE49-F238E27FC236}">
                <a16:creationId xmlns:a16="http://schemas.microsoft.com/office/drawing/2014/main" id="{8AAB5343-24DD-C583-53E4-0F6A85341E88}"/>
              </a:ext>
            </a:extLst>
          </p:cNvPr>
          <p:cNvSpPr>
            <a:spLocks noGrp="1"/>
          </p:cNvSpPr>
          <p:nvPr>
            <p:ph type="sldNum" sz="quarter" idx="12"/>
          </p:nvPr>
        </p:nvSpPr>
        <p:spPr/>
        <p:txBody>
          <a:bodyPr/>
          <a:lstStyle/>
          <a:p>
            <a:fld id="{D3060201-1C40-4B39-813D-5CD9493BAEED}" type="slidenum">
              <a:rPr lang="en-US" smtClean="0"/>
              <a:t>10</a:t>
            </a:fld>
            <a:endParaRPr lang="en-US"/>
          </a:p>
        </p:txBody>
      </p:sp>
      <p:sp>
        <p:nvSpPr>
          <p:cNvPr id="6" name="TextBox 5">
            <a:extLst>
              <a:ext uri="{FF2B5EF4-FFF2-40B4-BE49-F238E27FC236}">
                <a16:creationId xmlns:a16="http://schemas.microsoft.com/office/drawing/2014/main" id="{54265A20-87CC-8AF4-EEC8-EDEE38EF9562}"/>
              </a:ext>
            </a:extLst>
          </p:cNvPr>
          <p:cNvSpPr txBox="1"/>
          <p:nvPr/>
        </p:nvSpPr>
        <p:spPr>
          <a:xfrm>
            <a:off x="945573" y="6356350"/>
            <a:ext cx="10300854" cy="276999"/>
          </a:xfrm>
          <a:prstGeom prst="rect">
            <a:avLst/>
          </a:prstGeom>
          <a:noFill/>
        </p:spPr>
        <p:txBody>
          <a:bodyPr wrap="square" rtlCol="0">
            <a:spAutoFit/>
          </a:bodyPr>
          <a:lstStyle/>
          <a:p>
            <a:pPr algn="ctr"/>
            <a:r>
              <a:rPr lang="en-US" sz="1200" dirty="0"/>
              <a:t>Source: </a:t>
            </a:r>
            <a:r>
              <a:rPr lang="en-US" sz="1200" dirty="0">
                <a:hlinkClick r:id="rId4"/>
              </a:rPr>
              <a:t>https://www.uspto.gov/subscription-center/2024/uspto-issues-inventorship-guidance-and-examples-ai-assisted-inventions</a:t>
            </a:r>
            <a:r>
              <a:rPr lang="en-US" sz="1200" dirty="0"/>
              <a:t> </a:t>
            </a:r>
          </a:p>
        </p:txBody>
      </p:sp>
    </p:spTree>
    <p:extLst>
      <p:ext uri="{BB962C8B-B14F-4D97-AF65-F5344CB8AC3E}">
        <p14:creationId xmlns:p14="http://schemas.microsoft.com/office/powerpoint/2010/main" val="3480947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A27FA4-7E83-9F1E-A368-75976E2BC9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025147-DB49-7E26-E893-0BD29F9BE74A}"/>
              </a:ext>
            </a:extLst>
          </p:cNvPr>
          <p:cNvSpPr>
            <a:spLocks noGrp="1"/>
          </p:cNvSpPr>
          <p:nvPr>
            <p:ph type="title"/>
          </p:nvPr>
        </p:nvSpPr>
        <p:spPr>
          <a:xfrm>
            <a:off x="838200" y="476336"/>
            <a:ext cx="8334375" cy="1325563"/>
          </a:xfrm>
        </p:spPr>
        <p:txBody>
          <a:bodyPr>
            <a:normAutofit fontScale="90000"/>
          </a:bodyPr>
          <a:lstStyle/>
          <a:p>
            <a:r>
              <a:rPr lang="en-US" dirty="0"/>
              <a:t>US Patent and Trademark Office (USPTO)</a:t>
            </a:r>
          </a:p>
        </p:txBody>
      </p:sp>
      <p:sp>
        <p:nvSpPr>
          <p:cNvPr id="3" name="Content Placeholder 2">
            <a:extLst>
              <a:ext uri="{FF2B5EF4-FFF2-40B4-BE49-F238E27FC236}">
                <a16:creationId xmlns:a16="http://schemas.microsoft.com/office/drawing/2014/main" id="{1C373F35-814A-B00E-ABD5-0612A896845A}"/>
              </a:ext>
            </a:extLst>
          </p:cNvPr>
          <p:cNvSpPr>
            <a:spLocks noGrp="1"/>
          </p:cNvSpPr>
          <p:nvPr>
            <p:ph idx="1"/>
          </p:nvPr>
        </p:nvSpPr>
        <p:spPr/>
        <p:txBody>
          <a:bodyPr>
            <a:normAutofit fontScale="92500" lnSpcReduction="10000"/>
          </a:bodyPr>
          <a:lstStyle/>
          <a:p>
            <a:pPr marL="0" indent="0">
              <a:buNone/>
            </a:pPr>
            <a:r>
              <a:rPr lang="en-US" sz="2400" b="1" dirty="0"/>
              <a:t>AI Assisted Inventions Guidance</a:t>
            </a:r>
          </a:p>
          <a:p>
            <a:r>
              <a:rPr lang="en-US" dirty="0"/>
              <a:t>The Guidance reiterates the Federal Circuit's </a:t>
            </a:r>
            <a:r>
              <a:rPr lang="en-US" i="1" dirty="0"/>
              <a:t>Thaler v. Vidal </a:t>
            </a:r>
            <a:r>
              <a:rPr lang="en-US" dirty="0"/>
              <a:t>holding that "only a natural person can be an inventor, so AI cannot be", while explaining that AI-assisted inventions are "not categorically unpatentable." </a:t>
            </a:r>
          </a:p>
          <a:p>
            <a:r>
              <a:rPr lang="en-US" dirty="0"/>
              <a:t>When determining the significance of the human contribution, the USPTO will consider the Pannu factors (traditionally applied when determining joint inventorship). Accordingly, an inventor must:</a:t>
            </a:r>
          </a:p>
          <a:p>
            <a:pPr lvl="1"/>
            <a:r>
              <a:rPr lang="en-US" dirty="0"/>
              <a:t>Contribute in some significant manner to the conception or reduction to practice of the invention,</a:t>
            </a:r>
          </a:p>
          <a:p>
            <a:pPr lvl="1"/>
            <a:r>
              <a:rPr lang="en-US" dirty="0"/>
              <a:t>Make a contribution that is not insignificant in quality, when that contribution is measured against the dimension of the full invention, and</a:t>
            </a:r>
          </a:p>
          <a:p>
            <a:pPr lvl="1"/>
            <a:r>
              <a:rPr lang="en-US" dirty="0"/>
              <a:t>Do more than merely explain to the real inventors well-known concepts and/or the current state of the art.</a:t>
            </a:r>
          </a:p>
          <a:p>
            <a:endParaRPr lang="en-US" dirty="0"/>
          </a:p>
          <a:p>
            <a:pPr marL="0" indent="0">
              <a:buNone/>
            </a:pPr>
            <a:endParaRPr lang="en-US" dirty="0"/>
          </a:p>
        </p:txBody>
      </p:sp>
      <p:pic>
        <p:nvPicPr>
          <p:cNvPr id="5" name="Picture 4" descr="A blue and brown logo&#10;&#10;Description automatically generated">
            <a:extLst>
              <a:ext uri="{FF2B5EF4-FFF2-40B4-BE49-F238E27FC236}">
                <a16:creationId xmlns:a16="http://schemas.microsoft.com/office/drawing/2014/main" id="{2FE49AFB-C8C6-ABD5-E4D0-40C1318230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
        <p:nvSpPr>
          <p:cNvPr id="4" name="Slide Number Placeholder 3">
            <a:extLst>
              <a:ext uri="{FF2B5EF4-FFF2-40B4-BE49-F238E27FC236}">
                <a16:creationId xmlns:a16="http://schemas.microsoft.com/office/drawing/2014/main" id="{5E3ADED1-75D6-F081-D099-BEFC5E9675D3}"/>
              </a:ext>
            </a:extLst>
          </p:cNvPr>
          <p:cNvSpPr>
            <a:spLocks noGrp="1"/>
          </p:cNvSpPr>
          <p:nvPr>
            <p:ph type="sldNum" sz="quarter" idx="12"/>
          </p:nvPr>
        </p:nvSpPr>
        <p:spPr/>
        <p:txBody>
          <a:bodyPr/>
          <a:lstStyle/>
          <a:p>
            <a:fld id="{D3060201-1C40-4B39-813D-5CD9493BAEED}" type="slidenum">
              <a:rPr lang="en-US" smtClean="0"/>
              <a:t>11</a:t>
            </a:fld>
            <a:endParaRPr lang="en-US"/>
          </a:p>
        </p:txBody>
      </p:sp>
      <p:sp>
        <p:nvSpPr>
          <p:cNvPr id="8" name="TextBox 7">
            <a:extLst>
              <a:ext uri="{FF2B5EF4-FFF2-40B4-BE49-F238E27FC236}">
                <a16:creationId xmlns:a16="http://schemas.microsoft.com/office/drawing/2014/main" id="{9293359F-A822-1C9A-24C5-7C599FF4624E}"/>
              </a:ext>
            </a:extLst>
          </p:cNvPr>
          <p:cNvSpPr txBox="1"/>
          <p:nvPr/>
        </p:nvSpPr>
        <p:spPr>
          <a:xfrm>
            <a:off x="1333995" y="6176962"/>
            <a:ext cx="9524011" cy="276999"/>
          </a:xfrm>
          <a:prstGeom prst="rect">
            <a:avLst/>
          </a:prstGeom>
          <a:noFill/>
        </p:spPr>
        <p:txBody>
          <a:bodyPr wrap="square" rtlCol="0">
            <a:spAutoFit/>
          </a:bodyPr>
          <a:lstStyle/>
          <a:p>
            <a:pPr algn="ctr"/>
            <a:r>
              <a:rPr lang="en-US" sz="1200" dirty="0"/>
              <a:t>Source: </a:t>
            </a:r>
            <a:r>
              <a:rPr lang="en-US" sz="1200" dirty="0">
                <a:hlinkClick r:id="rId4"/>
              </a:rPr>
              <a:t>https://www.whitecase.com/insight-alert/uspto-provides-guidance-patentability-ai-assisted-inventions</a:t>
            </a:r>
            <a:r>
              <a:rPr lang="en-US" sz="1200" dirty="0"/>
              <a:t> </a:t>
            </a:r>
          </a:p>
        </p:txBody>
      </p:sp>
    </p:spTree>
    <p:extLst>
      <p:ext uri="{BB962C8B-B14F-4D97-AF65-F5344CB8AC3E}">
        <p14:creationId xmlns:p14="http://schemas.microsoft.com/office/powerpoint/2010/main" val="3287031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0256A5-5D05-ADC6-9EFD-8C5FABB423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1F93D3-ABAF-3D1D-E5CB-4C0612B85855}"/>
              </a:ext>
            </a:extLst>
          </p:cNvPr>
          <p:cNvSpPr>
            <a:spLocks noGrp="1"/>
          </p:cNvSpPr>
          <p:nvPr>
            <p:ph type="title"/>
          </p:nvPr>
        </p:nvSpPr>
        <p:spPr>
          <a:xfrm>
            <a:off x="838200" y="476336"/>
            <a:ext cx="8334375" cy="1325563"/>
          </a:xfrm>
        </p:spPr>
        <p:txBody>
          <a:bodyPr>
            <a:normAutofit fontScale="90000"/>
          </a:bodyPr>
          <a:lstStyle/>
          <a:p>
            <a:r>
              <a:rPr lang="en-US" dirty="0"/>
              <a:t>US Patent and Trademark Office (USPTO)</a:t>
            </a:r>
          </a:p>
        </p:txBody>
      </p:sp>
      <p:sp>
        <p:nvSpPr>
          <p:cNvPr id="3" name="Content Placeholder 2">
            <a:extLst>
              <a:ext uri="{FF2B5EF4-FFF2-40B4-BE49-F238E27FC236}">
                <a16:creationId xmlns:a16="http://schemas.microsoft.com/office/drawing/2014/main" id="{1D2A67DC-F7D2-E3B2-2EF4-126E6153F603}"/>
              </a:ext>
            </a:extLst>
          </p:cNvPr>
          <p:cNvSpPr>
            <a:spLocks noGrp="1"/>
          </p:cNvSpPr>
          <p:nvPr>
            <p:ph idx="1"/>
          </p:nvPr>
        </p:nvSpPr>
        <p:spPr/>
        <p:txBody>
          <a:bodyPr>
            <a:normAutofit fontScale="92500" lnSpcReduction="20000"/>
          </a:bodyPr>
          <a:lstStyle/>
          <a:p>
            <a:pPr marL="0" indent="0">
              <a:buNone/>
            </a:pPr>
            <a:r>
              <a:rPr lang="en-US" sz="2400" b="1" dirty="0"/>
              <a:t>AI Assisted Inventions Guidance</a:t>
            </a:r>
          </a:p>
          <a:p>
            <a:r>
              <a:rPr lang="en-US" dirty="0"/>
              <a:t>The Guidance sets forth certain non-exhaustive guiding principles to help inform this analysis, namely:</a:t>
            </a:r>
          </a:p>
          <a:p>
            <a:pPr lvl="1"/>
            <a:r>
              <a:rPr lang="en-US" dirty="0"/>
              <a:t>A person who merely recognizes and appreciates an output of an AI system as inventive (particularly when apparent to those of ordinary skill) is not necessarily an inventor, but a person who takes the output of an AI system and makes a significant contribution to it (or conducts a successful experiment using it) may be</a:t>
            </a:r>
          </a:p>
          <a:p>
            <a:pPr lvl="1"/>
            <a:r>
              <a:rPr lang="en-US" dirty="0"/>
              <a:t>In some cases, the person who designs, builds or trains an AI system in view of a specific problem to elicit a particular solution could be listed as an inventor, where the designing, building or training is a significant contribution to the invention created by the AI system</a:t>
            </a:r>
          </a:p>
          <a:p>
            <a:pPr lvl="1"/>
            <a:r>
              <a:rPr lang="en-US" dirty="0"/>
              <a:t>Mere ownership or oversight of an AI system that is used to create an invention does not, by itself, constitute significant human contribution</a:t>
            </a:r>
          </a:p>
          <a:p>
            <a:pPr lvl="1"/>
            <a:r>
              <a:rPr lang="en-US" dirty="0"/>
              <a:t>A natural person must make a significant contribution to each and every claim in the patent or patent application (not just some of them)</a:t>
            </a:r>
          </a:p>
          <a:p>
            <a:endParaRPr lang="en-US" dirty="0"/>
          </a:p>
          <a:p>
            <a:pPr marL="0" indent="0">
              <a:buNone/>
            </a:pPr>
            <a:endParaRPr lang="en-US" dirty="0"/>
          </a:p>
        </p:txBody>
      </p:sp>
      <p:pic>
        <p:nvPicPr>
          <p:cNvPr id="5" name="Picture 4" descr="A blue and brown logo&#10;&#10;Description automatically generated">
            <a:extLst>
              <a:ext uri="{FF2B5EF4-FFF2-40B4-BE49-F238E27FC236}">
                <a16:creationId xmlns:a16="http://schemas.microsoft.com/office/drawing/2014/main" id="{3C9F5D7C-0EDA-3517-5EEF-27F9C8092F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
        <p:nvSpPr>
          <p:cNvPr id="4" name="Slide Number Placeholder 3">
            <a:extLst>
              <a:ext uri="{FF2B5EF4-FFF2-40B4-BE49-F238E27FC236}">
                <a16:creationId xmlns:a16="http://schemas.microsoft.com/office/drawing/2014/main" id="{24BF4D33-9A32-13D0-AB5C-055F0EFFDD5A}"/>
              </a:ext>
            </a:extLst>
          </p:cNvPr>
          <p:cNvSpPr>
            <a:spLocks noGrp="1"/>
          </p:cNvSpPr>
          <p:nvPr>
            <p:ph type="sldNum" sz="quarter" idx="12"/>
          </p:nvPr>
        </p:nvSpPr>
        <p:spPr/>
        <p:txBody>
          <a:bodyPr/>
          <a:lstStyle/>
          <a:p>
            <a:fld id="{D3060201-1C40-4B39-813D-5CD9493BAEED}" type="slidenum">
              <a:rPr lang="en-US" smtClean="0"/>
              <a:t>12</a:t>
            </a:fld>
            <a:endParaRPr lang="en-US"/>
          </a:p>
        </p:txBody>
      </p:sp>
      <p:sp>
        <p:nvSpPr>
          <p:cNvPr id="8" name="TextBox 7">
            <a:extLst>
              <a:ext uri="{FF2B5EF4-FFF2-40B4-BE49-F238E27FC236}">
                <a16:creationId xmlns:a16="http://schemas.microsoft.com/office/drawing/2014/main" id="{3B50B266-E600-0044-7467-582A8F2A1924}"/>
              </a:ext>
            </a:extLst>
          </p:cNvPr>
          <p:cNvSpPr txBox="1"/>
          <p:nvPr/>
        </p:nvSpPr>
        <p:spPr>
          <a:xfrm>
            <a:off x="1333995" y="6176962"/>
            <a:ext cx="9524011" cy="276999"/>
          </a:xfrm>
          <a:prstGeom prst="rect">
            <a:avLst/>
          </a:prstGeom>
          <a:noFill/>
        </p:spPr>
        <p:txBody>
          <a:bodyPr wrap="square" rtlCol="0">
            <a:spAutoFit/>
          </a:bodyPr>
          <a:lstStyle/>
          <a:p>
            <a:pPr algn="ctr"/>
            <a:r>
              <a:rPr lang="en-US" sz="1200" dirty="0"/>
              <a:t>Source: </a:t>
            </a:r>
            <a:r>
              <a:rPr lang="en-US" sz="1200" dirty="0">
                <a:hlinkClick r:id="rId4"/>
              </a:rPr>
              <a:t>https://www.whitecase.com/insight-alert/uspto-provides-guidance-patentability-ai-assisted-inventions</a:t>
            </a:r>
            <a:r>
              <a:rPr lang="en-US" sz="1200" dirty="0"/>
              <a:t> </a:t>
            </a:r>
          </a:p>
        </p:txBody>
      </p:sp>
    </p:spTree>
    <p:extLst>
      <p:ext uri="{BB962C8B-B14F-4D97-AF65-F5344CB8AC3E}">
        <p14:creationId xmlns:p14="http://schemas.microsoft.com/office/powerpoint/2010/main" val="2798297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0A7B91-E310-87E7-198B-8EB9670785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28FCAED-A56B-FCAC-9A18-258CD3DBC70A}"/>
              </a:ext>
            </a:extLst>
          </p:cNvPr>
          <p:cNvSpPr>
            <a:spLocks noGrp="1"/>
          </p:cNvSpPr>
          <p:nvPr>
            <p:ph type="title"/>
          </p:nvPr>
        </p:nvSpPr>
        <p:spPr>
          <a:xfrm>
            <a:off x="838200" y="476336"/>
            <a:ext cx="8334375" cy="1325563"/>
          </a:xfrm>
        </p:spPr>
        <p:txBody>
          <a:bodyPr>
            <a:normAutofit fontScale="90000"/>
          </a:bodyPr>
          <a:lstStyle/>
          <a:p>
            <a:r>
              <a:rPr lang="en-US" dirty="0"/>
              <a:t>US Patent and Trademark Office (USPTO)</a:t>
            </a:r>
          </a:p>
        </p:txBody>
      </p:sp>
      <p:sp>
        <p:nvSpPr>
          <p:cNvPr id="3" name="Content Placeholder 2">
            <a:extLst>
              <a:ext uri="{FF2B5EF4-FFF2-40B4-BE49-F238E27FC236}">
                <a16:creationId xmlns:a16="http://schemas.microsoft.com/office/drawing/2014/main" id="{5BE4C53D-9C86-601E-2D0F-E68A0DFBA0F5}"/>
              </a:ext>
            </a:extLst>
          </p:cNvPr>
          <p:cNvSpPr>
            <a:spLocks noGrp="1"/>
          </p:cNvSpPr>
          <p:nvPr>
            <p:ph idx="1"/>
          </p:nvPr>
        </p:nvSpPr>
        <p:spPr/>
        <p:txBody>
          <a:bodyPr>
            <a:normAutofit/>
          </a:bodyPr>
          <a:lstStyle/>
          <a:p>
            <a:pPr marL="0" indent="0">
              <a:buNone/>
            </a:pPr>
            <a:r>
              <a:rPr lang="en-US" sz="2400" b="1" dirty="0"/>
              <a:t>AI Assisted Inventions Guidance</a:t>
            </a:r>
          </a:p>
          <a:p>
            <a:r>
              <a:rPr lang="en-US" dirty="0"/>
              <a:t>The Guidance stresses that the significant contribution determination is made on a claim-by-claim and case-by-case basis.</a:t>
            </a:r>
          </a:p>
          <a:p>
            <a:r>
              <a:rPr lang="en-US" dirty="0"/>
              <a:t>Inventors seeking patent protection for their AI-assisted inventions should consider carefully documenting the human contributions made during the inventive process, on a claim-by-claim basis.</a:t>
            </a:r>
          </a:p>
          <a:p>
            <a:r>
              <a:rPr lang="en-US" dirty="0"/>
              <a:t>The Guidance is open to comments until May 13, 2024.</a:t>
            </a:r>
          </a:p>
          <a:p>
            <a:pPr marL="0" indent="0">
              <a:buNone/>
            </a:pPr>
            <a:endParaRPr lang="en-US" dirty="0"/>
          </a:p>
          <a:p>
            <a:pPr marL="0" indent="0">
              <a:buNone/>
            </a:pPr>
            <a:endParaRPr lang="en-US" dirty="0"/>
          </a:p>
        </p:txBody>
      </p:sp>
      <p:pic>
        <p:nvPicPr>
          <p:cNvPr id="5" name="Picture 4" descr="A blue and brown logo&#10;&#10;Description automatically generated">
            <a:extLst>
              <a:ext uri="{FF2B5EF4-FFF2-40B4-BE49-F238E27FC236}">
                <a16:creationId xmlns:a16="http://schemas.microsoft.com/office/drawing/2014/main" id="{7309AE10-4606-0D9C-FB22-65C6B615B4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
        <p:nvSpPr>
          <p:cNvPr id="4" name="Slide Number Placeholder 3">
            <a:extLst>
              <a:ext uri="{FF2B5EF4-FFF2-40B4-BE49-F238E27FC236}">
                <a16:creationId xmlns:a16="http://schemas.microsoft.com/office/drawing/2014/main" id="{1B1BE792-CBE5-AFAC-F387-AA8D7F2FCF16}"/>
              </a:ext>
            </a:extLst>
          </p:cNvPr>
          <p:cNvSpPr>
            <a:spLocks noGrp="1"/>
          </p:cNvSpPr>
          <p:nvPr>
            <p:ph type="sldNum" sz="quarter" idx="12"/>
          </p:nvPr>
        </p:nvSpPr>
        <p:spPr/>
        <p:txBody>
          <a:bodyPr/>
          <a:lstStyle/>
          <a:p>
            <a:fld id="{D3060201-1C40-4B39-813D-5CD9493BAEED}" type="slidenum">
              <a:rPr lang="en-US" smtClean="0"/>
              <a:t>13</a:t>
            </a:fld>
            <a:endParaRPr lang="en-US"/>
          </a:p>
        </p:txBody>
      </p:sp>
      <p:sp>
        <p:nvSpPr>
          <p:cNvPr id="8" name="TextBox 7">
            <a:extLst>
              <a:ext uri="{FF2B5EF4-FFF2-40B4-BE49-F238E27FC236}">
                <a16:creationId xmlns:a16="http://schemas.microsoft.com/office/drawing/2014/main" id="{656FFBF6-20D9-8A20-FF8F-6A4084EC4B96}"/>
              </a:ext>
            </a:extLst>
          </p:cNvPr>
          <p:cNvSpPr txBox="1"/>
          <p:nvPr/>
        </p:nvSpPr>
        <p:spPr>
          <a:xfrm>
            <a:off x="1333995" y="6176962"/>
            <a:ext cx="9524011" cy="276999"/>
          </a:xfrm>
          <a:prstGeom prst="rect">
            <a:avLst/>
          </a:prstGeom>
          <a:noFill/>
        </p:spPr>
        <p:txBody>
          <a:bodyPr wrap="square" rtlCol="0">
            <a:spAutoFit/>
          </a:bodyPr>
          <a:lstStyle/>
          <a:p>
            <a:pPr algn="ctr"/>
            <a:r>
              <a:rPr lang="en-US" sz="1200" dirty="0"/>
              <a:t>Source: </a:t>
            </a:r>
            <a:r>
              <a:rPr lang="en-US" sz="1200" dirty="0">
                <a:hlinkClick r:id="rId4"/>
              </a:rPr>
              <a:t>https://www.whitecase.com/insight-alert/uspto-provides-guidance-patentability-ai-assisted-inventions</a:t>
            </a:r>
            <a:r>
              <a:rPr lang="en-US" sz="1200" dirty="0"/>
              <a:t> </a:t>
            </a:r>
          </a:p>
        </p:txBody>
      </p:sp>
    </p:spTree>
    <p:extLst>
      <p:ext uri="{BB962C8B-B14F-4D97-AF65-F5344CB8AC3E}">
        <p14:creationId xmlns:p14="http://schemas.microsoft.com/office/powerpoint/2010/main" val="2418107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750D23-D05F-18CE-2E21-9C306740D98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B68065-5402-3A53-2055-EF7D72A60C2F}"/>
              </a:ext>
            </a:extLst>
          </p:cNvPr>
          <p:cNvSpPr>
            <a:spLocks noGrp="1"/>
          </p:cNvSpPr>
          <p:nvPr>
            <p:ph type="title"/>
          </p:nvPr>
        </p:nvSpPr>
        <p:spPr>
          <a:xfrm>
            <a:off x="838200" y="476336"/>
            <a:ext cx="8334375" cy="1325563"/>
          </a:xfrm>
        </p:spPr>
        <p:txBody>
          <a:bodyPr>
            <a:normAutofit fontScale="90000"/>
          </a:bodyPr>
          <a:lstStyle/>
          <a:p>
            <a:r>
              <a:rPr lang="en-US" dirty="0"/>
              <a:t>US Patent and Trademark Office (USPTO)</a:t>
            </a:r>
          </a:p>
        </p:txBody>
      </p:sp>
      <p:sp>
        <p:nvSpPr>
          <p:cNvPr id="3" name="Content Placeholder 2">
            <a:extLst>
              <a:ext uri="{FF2B5EF4-FFF2-40B4-BE49-F238E27FC236}">
                <a16:creationId xmlns:a16="http://schemas.microsoft.com/office/drawing/2014/main" id="{C80D3E26-D977-8DBC-9660-9271DD9F3E89}"/>
              </a:ext>
            </a:extLst>
          </p:cNvPr>
          <p:cNvSpPr>
            <a:spLocks noGrp="1"/>
          </p:cNvSpPr>
          <p:nvPr>
            <p:ph idx="1"/>
          </p:nvPr>
        </p:nvSpPr>
        <p:spPr/>
        <p:txBody>
          <a:bodyPr>
            <a:normAutofit/>
          </a:bodyPr>
          <a:lstStyle/>
          <a:p>
            <a:pPr marL="228600" marR="0" lvl="0" indent="-228600" algn="l" defTabSz="914400" rtl="0" eaLnBrk="1" fontAlgn="auto" latinLnBrk="0" hangingPunct="1">
              <a:lnSpc>
                <a:spcPct val="110000"/>
              </a:lnSpc>
              <a:spcBef>
                <a:spcPts val="1000"/>
              </a:spcBef>
              <a:spcAft>
                <a:spcPts val="0"/>
              </a:spcAft>
              <a:buClr>
                <a:srgbClr val="203040"/>
              </a:buClr>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Avenir Next LT Pro"/>
                <a:ea typeface="+mn-ea"/>
                <a:cs typeface="+mn-cs"/>
              </a:rPr>
              <a:t>Symposium on AI and IP</a:t>
            </a:r>
          </a:p>
          <a:p>
            <a:pPr lvl="1">
              <a:spcBef>
                <a:spcPts val="1000"/>
              </a:spcBef>
              <a:buClr>
                <a:srgbClr val="203040"/>
              </a:buClr>
              <a:defRPr/>
            </a:pPr>
            <a:r>
              <a:rPr kumimoji="0" lang="en-US" i="0" u="none" strike="noStrike" kern="1200" cap="none" spc="0" normalizeH="0" baseline="0" noProof="0" dirty="0">
                <a:ln>
                  <a:noFill/>
                </a:ln>
                <a:solidFill>
                  <a:prstClr val="black"/>
                </a:solidFill>
                <a:effectLst/>
                <a:uLnTx/>
                <a:uFillTx/>
                <a:latin typeface="Avenir Next LT Pro"/>
                <a:ea typeface="+mn-ea"/>
                <a:cs typeface="+mn-cs"/>
              </a:rPr>
              <a:t>On March 27, the USPTO held a virtual and in-person Public Symposium on Artificial Intelligence (AI) and Intellectual Property (IP) at Loyola Marymount University’s Loyola Law School in Los Angeles, CA. The event consisted of three panel discussions. Including representation from the Copyright Office and feature panel discussions by experts in the field of patent, trademark, and copyright law that focus on three issues</a:t>
            </a:r>
          </a:p>
          <a:p>
            <a:pPr lvl="2">
              <a:spcBef>
                <a:spcPts val="1000"/>
              </a:spcBef>
              <a:buClr>
                <a:srgbClr val="203040"/>
              </a:buClr>
              <a:defRPr/>
            </a:pPr>
            <a:r>
              <a:rPr kumimoji="0" lang="en-US" i="0" u="none" strike="noStrike" kern="1200" cap="none" spc="0" normalizeH="0" baseline="0" noProof="0" dirty="0">
                <a:ln>
                  <a:noFill/>
                </a:ln>
                <a:solidFill>
                  <a:prstClr val="black"/>
                </a:solidFill>
                <a:effectLst/>
                <a:uLnTx/>
                <a:uFillTx/>
                <a:latin typeface="Avenir Next LT Pro"/>
                <a:ea typeface="+mn-ea"/>
                <a:cs typeface="+mn-cs"/>
              </a:rPr>
              <a:t>A comparison of copyright and patent law approaches to the type and level of human contribution needed to satisfy authorship and inventorship requirements</a:t>
            </a:r>
          </a:p>
          <a:p>
            <a:pPr lvl="2">
              <a:spcBef>
                <a:spcPts val="1000"/>
              </a:spcBef>
              <a:buClr>
                <a:srgbClr val="203040"/>
              </a:buClr>
              <a:defRPr/>
            </a:pPr>
            <a:r>
              <a:rPr lang="en-US" dirty="0">
                <a:solidFill>
                  <a:prstClr val="black"/>
                </a:solidFill>
                <a:latin typeface="Avenir Next LT Pro"/>
              </a:rPr>
              <a:t>O</a:t>
            </a:r>
            <a:r>
              <a:rPr kumimoji="0" lang="en-US" i="0" u="none" strike="noStrike" kern="1200" cap="none" spc="0" normalizeH="0" baseline="0" noProof="0" dirty="0" err="1">
                <a:ln>
                  <a:noFill/>
                </a:ln>
                <a:solidFill>
                  <a:prstClr val="black"/>
                </a:solidFill>
                <a:effectLst/>
                <a:uLnTx/>
                <a:uFillTx/>
                <a:latin typeface="Avenir Next LT Pro"/>
                <a:ea typeface="+mn-ea"/>
                <a:cs typeface="+mn-cs"/>
              </a:rPr>
              <a:t>ngoing</a:t>
            </a:r>
            <a:r>
              <a:rPr kumimoji="0" lang="en-US" i="0" u="none" strike="noStrike" kern="1200" cap="none" spc="0" normalizeH="0" baseline="0" noProof="0" dirty="0">
                <a:ln>
                  <a:noFill/>
                </a:ln>
                <a:solidFill>
                  <a:prstClr val="black"/>
                </a:solidFill>
                <a:effectLst/>
                <a:uLnTx/>
                <a:uFillTx/>
                <a:latin typeface="Avenir Next LT Pro"/>
                <a:ea typeface="+mn-ea"/>
                <a:cs typeface="+mn-cs"/>
              </a:rPr>
              <a:t> copyright litigation involving generative AI; and a discussion of laws and policy considerations surrounding name, image</a:t>
            </a:r>
          </a:p>
          <a:p>
            <a:pPr lvl="2">
              <a:spcBef>
                <a:spcPts val="1000"/>
              </a:spcBef>
              <a:buClr>
                <a:srgbClr val="203040"/>
              </a:buClr>
              <a:defRPr/>
            </a:pPr>
            <a:r>
              <a:rPr lang="en-US" dirty="0">
                <a:solidFill>
                  <a:prstClr val="black"/>
                </a:solidFill>
                <a:latin typeface="Avenir Next LT Pro"/>
              </a:rPr>
              <a:t>L</a:t>
            </a:r>
            <a:r>
              <a:rPr kumimoji="0" lang="en-US" i="0" u="none" strike="noStrike" kern="1200" cap="none" spc="0" normalizeH="0" baseline="0" noProof="0" dirty="0" err="1">
                <a:ln>
                  <a:noFill/>
                </a:ln>
                <a:solidFill>
                  <a:prstClr val="black"/>
                </a:solidFill>
                <a:effectLst/>
                <a:uLnTx/>
                <a:uFillTx/>
                <a:latin typeface="Avenir Next LT Pro"/>
                <a:ea typeface="+mn-ea"/>
                <a:cs typeface="+mn-cs"/>
              </a:rPr>
              <a:t>ikeness</a:t>
            </a:r>
            <a:r>
              <a:rPr kumimoji="0" lang="en-US" i="0" u="none" strike="noStrike" kern="1200" cap="none" spc="0" normalizeH="0" baseline="0" noProof="0" dirty="0">
                <a:ln>
                  <a:noFill/>
                </a:ln>
                <a:solidFill>
                  <a:prstClr val="black"/>
                </a:solidFill>
                <a:effectLst/>
                <a:uLnTx/>
                <a:uFillTx/>
                <a:latin typeface="Avenir Next LT Pro"/>
                <a:ea typeface="+mn-ea"/>
                <a:cs typeface="+mn-cs"/>
              </a:rPr>
              <a:t> (NIL) issues, including the intersection of NIL and generative AI.</a:t>
            </a:r>
          </a:p>
          <a:p>
            <a:pPr marL="0" indent="0">
              <a:buNone/>
            </a:pPr>
            <a:endParaRPr lang="en-US" dirty="0"/>
          </a:p>
        </p:txBody>
      </p:sp>
      <p:pic>
        <p:nvPicPr>
          <p:cNvPr id="5" name="Picture 4" descr="A blue and brown logo&#10;&#10;Description automatically generated">
            <a:extLst>
              <a:ext uri="{FF2B5EF4-FFF2-40B4-BE49-F238E27FC236}">
                <a16:creationId xmlns:a16="http://schemas.microsoft.com/office/drawing/2014/main" id="{E571D977-8837-91E1-6D69-4FA4328905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
        <p:nvSpPr>
          <p:cNvPr id="4" name="Slide Number Placeholder 3">
            <a:extLst>
              <a:ext uri="{FF2B5EF4-FFF2-40B4-BE49-F238E27FC236}">
                <a16:creationId xmlns:a16="http://schemas.microsoft.com/office/drawing/2014/main" id="{B70D840B-1289-24A2-2139-C54D02B44B3A}"/>
              </a:ext>
            </a:extLst>
          </p:cNvPr>
          <p:cNvSpPr>
            <a:spLocks noGrp="1"/>
          </p:cNvSpPr>
          <p:nvPr>
            <p:ph type="sldNum" sz="quarter" idx="12"/>
          </p:nvPr>
        </p:nvSpPr>
        <p:spPr/>
        <p:txBody>
          <a:bodyPr/>
          <a:lstStyle/>
          <a:p>
            <a:fld id="{D3060201-1C40-4B39-813D-5CD9493BAEED}" type="slidenum">
              <a:rPr lang="en-US" smtClean="0"/>
              <a:t>14</a:t>
            </a:fld>
            <a:endParaRPr lang="en-US"/>
          </a:p>
        </p:txBody>
      </p:sp>
      <p:sp>
        <p:nvSpPr>
          <p:cNvPr id="6" name="TextBox 5">
            <a:extLst>
              <a:ext uri="{FF2B5EF4-FFF2-40B4-BE49-F238E27FC236}">
                <a16:creationId xmlns:a16="http://schemas.microsoft.com/office/drawing/2014/main" id="{24AD2CF0-DA79-1605-760D-40E6F6B65B9C}"/>
              </a:ext>
            </a:extLst>
          </p:cNvPr>
          <p:cNvSpPr txBox="1"/>
          <p:nvPr/>
        </p:nvSpPr>
        <p:spPr>
          <a:xfrm>
            <a:off x="3269673" y="6356350"/>
            <a:ext cx="5652655" cy="276999"/>
          </a:xfrm>
          <a:prstGeom prst="rect">
            <a:avLst/>
          </a:prstGeom>
          <a:noFill/>
        </p:spPr>
        <p:txBody>
          <a:bodyPr wrap="square" rtlCol="0">
            <a:spAutoFit/>
          </a:bodyPr>
          <a:lstStyle/>
          <a:p>
            <a:pPr algn="ctr"/>
            <a:r>
              <a:rPr lang="en-US" sz="1200" dirty="0"/>
              <a:t>Source: </a:t>
            </a:r>
            <a:r>
              <a:rPr lang="en-US" sz="1200" dirty="0">
                <a:hlinkClick r:id="rId4"/>
              </a:rPr>
              <a:t>https://www.uspto.gov/about-us/events</a:t>
            </a:r>
            <a:r>
              <a:rPr lang="en-US" sz="1200" dirty="0"/>
              <a:t> </a:t>
            </a:r>
          </a:p>
        </p:txBody>
      </p:sp>
    </p:spTree>
    <p:extLst>
      <p:ext uri="{BB962C8B-B14F-4D97-AF65-F5344CB8AC3E}">
        <p14:creationId xmlns:p14="http://schemas.microsoft.com/office/powerpoint/2010/main" val="2726426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750D23-D05F-18CE-2E21-9C306740D98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B68065-5402-3A53-2055-EF7D72A60C2F}"/>
              </a:ext>
            </a:extLst>
          </p:cNvPr>
          <p:cNvSpPr>
            <a:spLocks noGrp="1"/>
          </p:cNvSpPr>
          <p:nvPr>
            <p:ph type="title"/>
          </p:nvPr>
        </p:nvSpPr>
        <p:spPr>
          <a:xfrm>
            <a:off x="838200" y="476336"/>
            <a:ext cx="8334375" cy="1325563"/>
          </a:xfrm>
        </p:spPr>
        <p:txBody>
          <a:bodyPr>
            <a:normAutofit fontScale="90000"/>
          </a:bodyPr>
          <a:lstStyle/>
          <a:p>
            <a:r>
              <a:rPr lang="en-US" dirty="0"/>
              <a:t>US Patent and Trademark Office (USPTO)</a:t>
            </a:r>
          </a:p>
        </p:txBody>
      </p:sp>
      <p:sp>
        <p:nvSpPr>
          <p:cNvPr id="3" name="Content Placeholder 2">
            <a:extLst>
              <a:ext uri="{FF2B5EF4-FFF2-40B4-BE49-F238E27FC236}">
                <a16:creationId xmlns:a16="http://schemas.microsoft.com/office/drawing/2014/main" id="{C80D3E26-D977-8DBC-9660-9271DD9F3E89}"/>
              </a:ext>
            </a:extLst>
          </p:cNvPr>
          <p:cNvSpPr>
            <a:spLocks noGrp="1"/>
          </p:cNvSpPr>
          <p:nvPr>
            <p:ph idx="1"/>
          </p:nvPr>
        </p:nvSpPr>
        <p:spPr/>
        <p:txBody>
          <a:bodyPr>
            <a:normAutofit/>
          </a:bodyPr>
          <a:lstStyle/>
          <a:p>
            <a:r>
              <a:rPr lang="en-US" b="1" dirty="0"/>
              <a:t>USPTO AI Guidance</a:t>
            </a:r>
          </a:p>
          <a:p>
            <a:pPr lvl="1"/>
            <a:r>
              <a:rPr lang="en-US" sz="1700" dirty="0">
                <a:effectLst/>
                <a:ea typeface="Aptos" panose="020B0004020202020204" pitchFamily="34" charset="0"/>
                <a:cs typeface="Aptos" panose="020B0004020202020204" pitchFamily="34" charset="0"/>
              </a:rPr>
              <a:t>On Wednesday, April 10, the USPTO published additional guidance in the Federal Register for practitioners and the public to inform them of the important issues that patent and trademark professionals, innovators, and entrepreneurs must navigate while using artificial intelligence (AI) in matters before the USPTO. </a:t>
            </a:r>
          </a:p>
          <a:p>
            <a:pPr lvl="1"/>
            <a:r>
              <a:rPr lang="en-US" sz="1700" dirty="0">
                <a:effectLst/>
                <a:ea typeface="Aptos" panose="020B0004020202020204" pitchFamily="34" charset="0"/>
                <a:cs typeface="Aptos" panose="020B0004020202020204" pitchFamily="34" charset="0"/>
              </a:rPr>
              <a:t>According to the Federal Register notice, “</a:t>
            </a:r>
            <a:r>
              <a:rPr lang="en-US" sz="1600" dirty="0"/>
              <a:t>the USPTO has determined that existing rules protect the USPTO's ecosystem against such potential perils [of AI]. This guidance reminds individuals involved in proceedings before the USPTO of the pertinent rules and policies, helps inform those same individuals of the risks associated with the use of AI systems, and provides suggestions to mitigate those risks. The USPTO will continue to engage with the public, including through the AI/ET Partnership, as the use of AI advances and evolves.”</a:t>
            </a:r>
            <a:endParaRPr lang="en-US" sz="1700" dirty="0">
              <a:effectLst/>
              <a:ea typeface="Aptos" panose="020B0004020202020204" pitchFamily="34" charset="0"/>
              <a:cs typeface="Aptos" panose="020B0004020202020204" pitchFamily="34" charset="0"/>
            </a:endParaRPr>
          </a:p>
          <a:p>
            <a:pPr lvl="1"/>
            <a:r>
              <a:rPr lang="en-US" sz="1700" dirty="0">
                <a:effectLst/>
                <a:ea typeface="Aptos" panose="020B0004020202020204" pitchFamily="34" charset="0"/>
                <a:cs typeface="Aptos" panose="020B0004020202020204" pitchFamily="34" charset="0"/>
              </a:rPr>
              <a:t>The full text of the guidance is available in the </a:t>
            </a:r>
            <a:r>
              <a:rPr lang="en-US" sz="1700" u="sng" dirty="0">
                <a:solidFill>
                  <a:srgbClr val="467886"/>
                </a:solidFill>
                <a:effectLst/>
                <a:ea typeface="Aptos" panose="020B0004020202020204" pitchFamily="34" charset="0"/>
                <a:cs typeface="Aptos" panose="020B0004020202020204" pitchFamily="34" charset="0"/>
                <a:hlinkClick r:id="rId3"/>
              </a:rPr>
              <a:t>Federal Register</a:t>
            </a:r>
            <a:r>
              <a:rPr lang="en-US" sz="1700" dirty="0">
                <a:effectLst/>
                <a:ea typeface="Aptos" panose="020B0004020202020204" pitchFamily="34" charset="0"/>
                <a:cs typeface="Aptos" panose="020B0004020202020204" pitchFamily="34" charset="0"/>
              </a:rPr>
              <a:t> and on the USPTO’s </a:t>
            </a:r>
            <a:r>
              <a:rPr lang="en-US" sz="1700" u="sng" dirty="0">
                <a:solidFill>
                  <a:srgbClr val="467886"/>
                </a:solidFill>
                <a:effectLst/>
                <a:ea typeface="Aptos" panose="020B0004020202020204" pitchFamily="34" charset="0"/>
                <a:cs typeface="Aptos" panose="020B0004020202020204" pitchFamily="34" charset="0"/>
                <a:hlinkClick r:id="rId4"/>
              </a:rPr>
              <a:t>Artificial Intelligence webpage</a:t>
            </a:r>
            <a:r>
              <a:rPr lang="en-US" sz="1700" dirty="0">
                <a:effectLst/>
                <a:ea typeface="Aptos" panose="020B0004020202020204" pitchFamily="34" charset="0"/>
                <a:cs typeface="Aptos" panose="020B0004020202020204" pitchFamily="34" charset="0"/>
              </a:rPr>
              <a:t>.</a:t>
            </a:r>
            <a:endParaRPr lang="en-US" sz="1700" dirty="0"/>
          </a:p>
        </p:txBody>
      </p:sp>
      <p:pic>
        <p:nvPicPr>
          <p:cNvPr id="5" name="Picture 4" descr="A blue and brown logo&#10;&#10;Description automatically generated">
            <a:extLst>
              <a:ext uri="{FF2B5EF4-FFF2-40B4-BE49-F238E27FC236}">
                <a16:creationId xmlns:a16="http://schemas.microsoft.com/office/drawing/2014/main" id="{E571D977-8837-91E1-6D69-4FA4328905F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
        <p:nvSpPr>
          <p:cNvPr id="4" name="Slide Number Placeholder 3">
            <a:extLst>
              <a:ext uri="{FF2B5EF4-FFF2-40B4-BE49-F238E27FC236}">
                <a16:creationId xmlns:a16="http://schemas.microsoft.com/office/drawing/2014/main" id="{B70D840B-1289-24A2-2139-C54D02B44B3A}"/>
              </a:ext>
            </a:extLst>
          </p:cNvPr>
          <p:cNvSpPr>
            <a:spLocks noGrp="1"/>
          </p:cNvSpPr>
          <p:nvPr>
            <p:ph type="sldNum" sz="quarter" idx="12"/>
          </p:nvPr>
        </p:nvSpPr>
        <p:spPr/>
        <p:txBody>
          <a:bodyPr/>
          <a:lstStyle/>
          <a:p>
            <a:fld id="{D3060201-1C40-4B39-813D-5CD9493BAEED}" type="slidenum">
              <a:rPr lang="en-US" smtClean="0"/>
              <a:t>15</a:t>
            </a:fld>
            <a:endParaRPr lang="en-US"/>
          </a:p>
        </p:txBody>
      </p:sp>
      <p:sp>
        <p:nvSpPr>
          <p:cNvPr id="6" name="TextBox 5">
            <a:extLst>
              <a:ext uri="{FF2B5EF4-FFF2-40B4-BE49-F238E27FC236}">
                <a16:creationId xmlns:a16="http://schemas.microsoft.com/office/drawing/2014/main" id="{24AD2CF0-DA79-1605-760D-40E6F6B65B9C}"/>
              </a:ext>
            </a:extLst>
          </p:cNvPr>
          <p:cNvSpPr txBox="1"/>
          <p:nvPr/>
        </p:nvSpPr>
        <p:spPr>
          <a:xfrm>
            <a:off x="3269673" y="6356350"/>
            <a:ext cx="5652655" cy="276999"/>
          </a:xfrm>
          <a:prstGeom prst="rect">
            <a:avLst/>
          </a:prstGeom>
          <a:noFill/>
        </p:spPr>
        <p:txBody>
          <a:bodyPr wrap="square" rtlCol="0">
            <a:spAutoFit/>
          </a:bodyPr>
          <a:lstStyle/>
          <a:p>
            <a:pPr algn="ctr"/>
            <a:r>
              <a:rPr lang="en-US" sz="1200" dirty="0"/>
              <a:t>Source: </a:t>
            </a:r>
            <a:r>
              <a:rPr lang="en-US" sz="1200" dirty="0">
                <a:effectLst/>
                <a:ea typeface="Aptos" panose="020B0004020202020204" pitchFamily="34" charset="0"/>
                <a:cs typeface="Aptos" panose="020B0004020202020204" pitchFamily="34" charset="0"/>
              </a:rPr>
              <a:t>USPTO’s </a:t>
            </a:r>
            <a:r>
              <a:rPr lang="en-US" sz="1200" u="sng" dirty="0">
                <a:solidFill>
                  <a:srgbClr val="467886"/>
                </a:solidFill>
                <a:effectLst/>
                <a:ea typeface="Aptos" panose="020B0004020202020204" pitchFamily="34" charset="0"/>
                <a:cs typeface="Aptos" panose="020B0004020202020204" pitchFamily="34" charset="0"/>
                <a:hlinkClick r:id="rId4"/>
              </a:rPr>
              <a:t>Artificial Intelligence webpage</a:t>
            </a:r>
            <a:endParaRPr lang="en-US" sz="1200" dirty="0"/>
          </a:p>
        </p:txBody>
      </p:sp>
    </p:spTree>
    <p:extLst>
      <p:ext uri="{BB962C8B-B14F-4D97-AF65-F5344CB8AC3E}">
        <p14:creationId xmlns:p14="http://schemas.microsoft.com/office/powerpoint/2010/main" val="1307132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E06704-FBB2-F510-B8FA-434B311BD7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FDEEBCD-500A-48D0-401B-03A81C7AF9DE}"/>
              </a:ext>
            </a:extLst>
          </p:cNvPr>
          <p:cNvSpPr>
            <a:spLocks noGrp="1"/>
          </p:cNvSpPr>
          <p:nvPr>
            <p:ph type="title"/>
          </p:nvPr>
        </p:nvSpPr>
        <p:spPr>
          <a:xfrm>
            <a:off x="838200" y="476336"/>
            <a:ext cx="8334375" cy="1325563"/>
          </a:xfrm>
        </p:spPr>
        <p:txBody>
          <a:bodyPr>
            <a:normAutofit fontScale="90000"/>
          </a:bodyPr>
          <a:lstStyle/>
          <a:p>
            <a:r>
              <a:rPr lang="en-US" dirty="0"/>
              <a:t>Department of Commerce</a:t>
            </a:r>
          </a:p>
        </p:txBody>
      </p:sp>
      <p:sp>
        <p:nvSpPr>
          <p:cNvPr id="3" name="Content Placeholder 2">
            <a:extLst>
              <a:ext uri="{FF2B5EF4-FFF2-40B4-BE49-F238E27FC236}">
                <a16:creationId xmlns:a16="http://schemas.microsoft.com/office/drawing/2014/main" id="{C99FC344-0859-76D1-2A67-13324B78E436}"/>
              </a:ext>
            </a:extLst>
          </p:cNvPr>
          <p:cNvSpPr>
            <a:spLocks noGrp="1"/>
          </p:cNvSpPr>
          <p:nvPr>
            <p:ph idx="1"/>
          </p:nvPr>
        </p:nvSpPr>
        <p:spPr/>
        <p:txBody>
          <a:bodyPr>
            <a:normAutofit fontScale="85000" lnSpcReduction="10000"/>
          </a:bodyPr>
          <a:lstStyle/>
          <a:p>
            <a:r>
              <a:rPr lang="en-US" b="1" dirty="0"/>
              <a:t>New Leadership at US AI Safety Institute (USAISI)</a:t>
            </a:r>
          </a:p>
          <a:p>
            <a:pPr lvl="1"/>
            <a:r>
              <a:rPr lang="en-US" dirty="0"/>
              <a:t>The U.S. AI Safety Institute was established under NIST at the direction of President Biden to support the responsibilities assigned to the Department of Commerce under the president’s landmark Executive Order.</a:t>
            </a:r>
          </a:p>
          <a:p>
            <a:pPr lvl="1"/>
            <a:r>
              <a:rPr lang="en-US" dirty="0"/>
              <a:t>On February 7, Secretary Raimondo named Elizabeth Kelly as Director and Elham </a:t>
            </a:r>
            <a:r>
              <a:rPr lang="en-US" dirty="0" err="1"/>
              <a:t>Tabassi</a:t>
            </a:r>
            <a:r>
              <a:rPr lang="en-US" dirty="0"/>
              <a:t> as Chief Technology Officer of the USAISI.</a:t>
            </a:r>
          </a:p>
          <a:p>
            <a:pPr lvl="1"/>
            <a:r>
              <a:rPr lang="en-US" dirty="0"/>
              <a:t>Congress plans to allocate up to $10 million to the National Institute of Standards and Technology (NIST), to establish the US AI Safety Institute which will develop guidelines on training, testing, safety, and security for AI models for public use. </a:t>
            </a:r>
          </a:p>
          <a:p>
            <a:pPr lvl="1"/>
            <a:endParaRPr lang="en-US" dirty="0"/>
          </a:p>
          <a:p>
            <a:r>
              <a:rPr lang="en-US" b="1" dirty="0"/>
              <a:t>US AI Safety Institute Consortium (AISIC)</a:t>
            </a:r>
          </a:p>
          <a:p>
            <a:pPr lvl="1"/>
            <a:r>
              <a:rPr lang="en-US" dirty="0"/>
              <a:t>Launched on February 8 by Secretary Raimondo, and housed under NIST, the Consortium will unite AI creators and users, academics, government and industry researchers, and civil society organizations in support of the development and deployment of safe and trustworthy artificial intelligence (AI).</a:t>
            </a:r>
          </a:p>
          <a:p>
            <a:pPr lvl="1"/>
            <a:r>
              <a:rPr lang="en-US" dirty="0"/>
              <a:t>The AISIC will include over 200 member companies and organizations “dedicated to the development and deployment of safe and trustworthy AI.“ </a:t>
            </a:r>
          </a:p>
          <a:p>
            <a:pPr marL="0" indent="0">
              <a:buNone/>
            </a:pPr>
            <a:endParaRPr lang="en-US" dirty="0"/>
          </a:p>
        </p:txBody>
      </p:sp>
      <p:pic>
        <p:nvPicPr>
          <p:cNvPr id="5" name="Picture 4" descr="A blue and brown logo&#10;&#10;Description automatically generated">
            <a:extLst>
              <a:ext uri="{FF2B5EF4-FFF2-40B4-BE49-F238E27FC236}">
                <a16:creationId xmlns:a16="http://schemas.microsoft.com/office/drawing/2014/main" id="{DB1F5068-F78D-2378-C523-4086B98E10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
        <p:nvSpPr>
          <p:cNvPr id="4" name="Slide Number Placeholder 3">
            <a:extLst>
              <a:ext uri="{FF2B5EF4-FFF2-40B4-BE49-F238E27FC236}">
                <a16:creationId xmlns:a16="http://schemas.microsoft.com/office/drawing/2014/main" id="{2B70BC03-5D2C-C422-7F14-31BAB8477BF0}"/>
              </a:ext>
            </a:extLst>
          </p:cNvPr>
          <p:cNvSpPr>
            <a:spLocks noGrp="1"/>
          </p:cNvSpPr>
          <p:nvPr>
            <p:ph type="sldNum" sz="quarter" idx="12"/>
          </p:nvPr>
        </p:nvSpPr>
        <p:spPr/>
        <p:txBody>
          <a:bodyPr/>
          <a:lstStyle/>
          <a:p>
            <a:fld id="{D3060201-1C40-4B39-813D-5CD9493BAEED}" type="slidenum">
              <a:rPr lang="en-US" smtClean="0"/>
              <a:t>16</a:t>
            </a:fld>
            <a:endParaRPr lang="en-US"/>
          </a:p>
        </p:txBody>
      </p:sp>
      <p:sp>
        <p:nvSpPr>
          <p:cNvPr id="6" name="TextBox 5">
            <a:extLst>
              <a:ext uri="{FF2B5EF4-FFF2-40B4-BE49-F238E27FC236}">
                <a16:creationId xmlns:a16="http://schemas.microsoft.com/office/drawing/2014/main" id="{D38661CD-8BD2-7295-78C6-0793C59F372D}"/>
              </a:ext>
            </a:extLst>
          </p:cNvPr>
          <p:cNvSpPr txBox="1"/>
          <p:nvPr/>
        </p:nvSpPr>
        <p:spPr>
          <a:xfrm>
            <a:off x="3302000" y="6423496"/>
            <a:ext cx="5588000" cy="230832"/>
          </a:xfrm>
          <a:prstGeom prst="rect">
            <a:avLst/>
          </a:prstGeom>
          <a:noFill/>
        </p:spPr>
        <p:txBody>
          <a:bodyPr wrap="square" rtlCol="0">
            <a:spAutoFit/>
          </a:bodyPr>
          <a:lstStyle/>
          <a:p>
            <a:pPr algn="ctr"/>
            <a:r>
              <a:rPr lang="en-US" sz="900" dirty="0"/>
              <a:t>Source: </a:t>
            </a:r>
            <a:r>
              <a:rPr lang="en-US" sz="900" dirty="0">
                <a:hlinkClick r:id="rId4"/>
              </a:rPr>
              <a:t>https://www.nist.gov/artificial-intelligence/artificial-intelligence-safety-institute</a:t>
            </a:r>
            <a:r>
              <a:rPr lang="en-US" sz="900" dirty="0"/>
              <a:t> </a:t>
            </a:r>
          </a:p>
        </p:txBody>
      </p:sp>
    </p:spTree>
    <p:extLst>
      <p:ext uri="{BB962C8B-B14F-4D97-AF65-F5344CB8AC3E}">
        <p14:creationId xmlns:p14="http://schemas.microsoft.com/office/powerpoint/2010/main" val="2026010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E06704-FBB2-F510-B8FA-434B311BD7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FDEEBCD-500A-48D0-401B-03A81C7AF9DE}"/>
              </a:ext>
            </a:extLst>
          </p:cNvPr>
          <p:cNvSpPr>
            <a:spLocks noGrp="1"/>
          </p:cNvSpPr>
          <p:nvPr>
            <p:ph type="title"/>
          </p:nvPr>
        </p:nvSpPr>
        <p:spPr>
          <a:xfrm>
            <a:off x="838200" y="476336"/>
            <a:ext cx="8334375" cy="1325563"/>
          </a:xfrm>
        </p:spPr>
        <p:txBody>
          <a:bodyPr>
            <a:normAutofit fontScale="90000"/>
          </a:bodyPr>
          <a:lstStyle/>
          <a:p>
            <a:r>
              <a:rPr lang="en-US" dirty="0"/>
              <a:t>Department of Commerce</a:t>
            </a:r>
          </a:p>
        </p:txBody>
      </p:sp>
      <p:sp>
        <p:nvSpPr>
          <p:cNvPr id="3" name="Content Placeholder 2">
            <a:extLst>
              <a:ext uri="{FF2B5EF4-FFF2-40B4-BE49-F238E27FC236}">
                <a16:creationId xmlns:a16="http://schemas.microsoft.com/office/drawing/2014/main" id="{C99FC344-0859-76D1-2A67-13324B78E436}"/>
              </a:ext>
            </a:extLst>
          </p:cNvPr>
          <p:cNvSpPr>
            <a:spLocks noGrp="1"/>
          </p:cNvSpPr>
          <p:nvPr>
            <p:ph idx="1"/>
          </p:nvPr>
        </p:nvSpPr>
        <p:spPr/>
        <p:txBody>
          <a:bodyPr>
            <a:normAutofit/>
          </a:bodyPr>
          <a:lstStyle/>
          <a:p>
            <a:pPr marL="0" indent="0">
              <a:buNone/>
            </a:pPr>
            <a:r>
              <a:rPr lang="en-US" b="1" dirty="0"/>
              <a:t>National Telecommunications and Information Administration (NTIA)</a:t>
            </a:r>
          </a:p>
          <a:p>
            <a:r>
              <a:rPr lang="en-US" b="1" dirty="0"/>
              <a:t> </a:t>
            </a:r>
            <a:r>
              <a:rPr lang="en-US" dirty="0"/>
              <a:t>The NTIA released the AI Accountability Policy Report on March 27. </a:t>
            </a:r>
          </a:p>
          <a:p>
            <a:r>
              <a:rPr lang="en-US" dirty="0"/>
              <a:t>As part of a series of recommendations, the report called for independent audits of high-risk AI systems. </a:t>
            </a:r>
          </a:p>
          <a:p>
            <a:r>
              <a:rPr lang="en-US" dirty="0"/>
              <a:t>According to the press release, the report calls for improved transparency into AI systems, independent evaluations to verify the claims made about these systems, and consequences for imposing unacceptable risks or making unfounded claims. </a:t>
            </a:r>
          </a:p>
          <a:p>
            <a:pPr marL="0" indent="0">
              <a:buNone/>
            </a:pPr>
            <a:endParaRPr lang="en-US" dirty="0"/>
          </a:p>
        </p:txBody>
      </p:sp>
      <p:pic>
        <p:nvPicPr>
          <p:cNvPr id="5" name="Picture 4" descr="A blue and brown logo&#10;&#10;Description automatically generated">
            <a:extLst>
              <a:ext uri="{FF2B5EF4-FFF2-40B4-BE49-F238E27FC236}">
                <a16:creationId xmlns:a16="http://schemas.microsoft.com/office/drawing/2014/main" id="{DB1F5068-F78D-2378-C523-4086B98E10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
        <p:nvSpPr>
          <p:cNvPr id="4" name="Slide Number Placeholder 3">
            <a:extLst>
              <a:ext uri="{FF2B5EF4-FFF2-40B4-BE49-F238E27FC236}">
                <a16:creationId xmlns:a16="http://schemas.microsoft.com/office/drawing/2014/main" id="{2B70BC03-5D2C-C422-7F14-31BAB8477BF0}"/>
              </a:ext>
            </a:extLst>
          </p:cNvPr>
          <p:cNvSpPr>
            <a:spLocks noGrp="1"/>
          </p:cNvSpPr>
          <p:nvPr>
            <p:ph type="sldNum" sz="quarter" idx="12"/>
          </p:nvPr>
        </p:nvSpPr>
        <p:spPr/>
        <p:txBody>
          <a:bodyPr/>
          <a:lstStyle/>
          <a:p>
            <a:fld id="{D3060201-1C40-4B39-813D-5CD9493BAEED}" type="slidenum">
              <a:rPr lang="en-US" smtClean="0"/>
              <a:t>17</a:t>
            </a:fld>
            <a:endParaRPr lang="en-US"/>
          </a:p>
        </p:txBody>
      </p:sp>
      <p:sp>
        <p:nvSpPr>
          <p:cNvPr id="6" name="TextBox 5">
            <a:extLst>
              <a:ext uri="{FF2B5EF4-FFF2-40B4-BE49-F238E27FC236}">
                <a16:creationId xmlns:a16="http://schemas.microsoft.com/office/drawing/2014/main" id="{FB74553E-B961-FCA0-7BE9-58DBFC72886C}"/>
              </a:ext>
            </a:extLst>
          </p:cNvPr>
          <p:cNvSpPr txBox="1"/>
          <p:nvPr/>
        </p:nvSpPr>
        <p:spPr>
          <a:xfrm>
            <a:off x="2890520" y="6423496"/>
            <a:ext cx="6410960" cy="230832"/>
          </a:xfrm>
          <a:prstGeom prst="rect">
            <a:avLst/>
          </a:prstGeom>
          <a:noFill/>
        </p:spPr>
        <p:txBody>
          <a:bodyPr wrap="square" rtlCol="0">
            <a:spAutoFit/>
          </a:bodyPr>
          <a:lstStyle/>
          <a:p>
            <a:pPr algn="ctr"/>
            <a:r>
              <a:rPr lang="en-US" sz="900" dirty="0"/>
              <a:t>Source: </a:t>
            </a:r>
            <a:r>
              <a:rPr lang="en-US" sz="900" dirty="0">
                <a:hlinkClick r:id="rId4"/>
              </a:rPr>
              <a:t>https://www.ntia.gov/press-release/2024/ntia-calls-audits-and-investments-trustworthy-ai-systems</a:t>
            </a:r>
            <a:endParaRPr lang="en-US" sz="900" dirty="0"/>
          </a:p>
        </p:txBody>
      </p:sp>
    </p:spTree>
    <p:extLst>
      <p:ext uri="{BB962C8B-B14F-4D97-AF65-F5344CB8AC3E}">
        <p14:creationId xmlns:p14="http://schemas.microsoft.com/office/powerpoint/2010/main" val="2113772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EAE80-03CC-E23A-65BE-E1606E59B29E}"/>
              </a:ext>
            </a:extLst>
          </p:cNvPr>
          <p:cNvSpPr>
            <a:spLocks noGrp="1"/>
          </p:cNvSpPr>
          <p:nvPr>
            <p:ph type="title"/>
          </p:nvPr>
        </p:nvSpPr>
        <p:spPr>
          <a:xfrm>
            <a:off x="838200" y="365125"/>
            <a:ext cx="8334375" cy="1325563"/>
          </a:xfrm>
        </p:spPr>
        <p:txBody>
          <a:bodyPr>
            <a:normAutofit fontScale="90000"/>
          </a:bodyPr>
          <a:lstStyle/>
          <a:p>
            <a:r>
              <a:rPr lang="en-US" dirty="0"/>
              <a:t>Federal Trade Commission (FTC)</a:t>
            </a:r>
          </a:p>
        </p:txBody>
      </p:sp>
      <p:sp>
        <p:nvSpPr>
          <p:cNvPr id="3" name="Content Placeholder 2">
            <a:extLst>
              <a:ext uri="{FF2B5EF4-FFF2-40B4-BE49-F238E27FC236}">
                <a16:creationId xmlns:a16="http://schemas.microsoft.com/office/drawing/2014/main" id="{30E2E0DD-5F30-81F6-ED23-91702DF41F60}"/>
              </a:ext>
            </a:extLst>
          </p:cNvPr>
          <p:cNvSpPr>
            <a:spLocks noGrp="1"/>
          </p:cNvSpPr>
          <p:nvPr>
            <p:ph idx="1"/>
          </p:nvPr>
        </p:nvSpPr>
        <p:spPr/>
        <p:txBody>
          <a:bodyPr/>
          <a:lstStyle/>
          <a:p>
            <a:r>
              <a:rPr lang="en-US" sz="1800" dirty="0">
                <a:effectLst/>
                <a:latin typeface="Calibri" panose="020F0502020204030204" pitchFamily="34" charset="0"/>
                <a:ea typeface="Times New Roman" panose="02020603050405020304" pitchFamily="18" charset="0"/>
              </a:rPr>
              <a:t>On January 25, 2024, the Federal Trade Commission (FTC) </a:t>
            </a:r>
            <a:r>
              <a:rPr lang="en-US" sz="1800" u="sng" dirty="0">
                <a:solidFill>
                  <a:srgbClr val="0000FF"/>
                </a:solidFill>
                <a:effectLst/>
                <a:latin typeface="Calibri" panose="020F0502020204030204" pitchFamily="34" charset="0"/>
                <a:ea typeface="Times New Roman" panose="02020603050405020304" pitchFamily="18" charset="0"/>
                <a:hlinkClick r:id="rId2"/>
              </a:rPr>
              <a:t>hosted its FTC Tech Summit</a:t>
            </a:r>
            <a:r>
              <a:rPr lang="en-US" sz="1800" dirty="0">
                <a:effectLst/>
                <a:latin typeface="Calibri" panose="020F0502020204030204" pitchFamily="34" charset="0"/>
                <a:ea typeface="Times New Roman" panose="02020603050405020304" pitchFamily="18" charset="0"/>
              </a:rPr>
              <a:t>, which featured three panels on various topics related to competition and consumer protection issues in the AI industry. </a:t>
            </a:r>
          </a:p>
          <a:p>
            <a:pPr lvl="1"/>
            <a:r>
              <a:rPr lang="en-US" sz="1600" dirty="0">
                <a:latin typeface="Calibri" panose="020F0502020204030204" pitchFamily="34" charset="0"/>
                <a:ea typeface="Times New Roman" panose="02020603050405020304" pitchFamily="18" charset="0"/>
              </a:rPr>
              <a:t>Panel 1: AI &amp; Chips and Cloud</a:t>
            </a:r>
          </a:p>
          <a:p>
            <a:pPr lvl="1"/>
            <a:r>
              <a:rPr lang="en-US" sz="1600" dirty="0">
                <a:effectLst/>
                <a:latin typeface="Calibri" panose="020F0502020204030204" pitchFamily="34" charset="0"/>
                <a:ea typeface="Times New Roman" panose="02020603050405020304" pitchFamily="18" charset="0"/>
              </a:rPr>
              <a:t>Panel </a:t>
            </a:r>
            <a:r>
              <a:rPr lang="en-US" sz="1600" dirty="0">
                <a:latin typeface="Calibri" panose="020F0502020204030204" pitchFamily="34" charset="0"/>
                <a:ea typeface="Times New Roman" panose="02020603050405020304" pitchFamily="18" charset="0"/>
              </a:rPr>
              <a:t>2: AI &amp; Data and Models</a:t>
            </a:r>
          </a:p>
          <a:p>
            <a:pPr lvl="1"/>
            <a:r>
              <a:rPr lang="en-US" sz="1600" dirty="0">
                <a:effectLst/>
                <a:latin typeface="Calibri" panose="020F0502020204030204" pitchFamily="34" charset="0"/>
                <a:ea typeface="Times New Roman" panose="02020603050405020304" pitchFamily="18" charset="0"/>
              </a:rPr>
              <a:t>Panel </a:t>
            </a:r>
            <a:r>
              <a:rPr lang="en-US" sz="1600" dirty="0">
                <a:latin typeface="Calibri" panose="020F0502020204030204" pitchFamily="34" charset="0"/>
                <a:ea typeface="Times New Roman" panose="02020603050405020304" pitchFamily="18" charset="0"/>
              </a:rPr>
              <a:t>3: AI &amp; Consumer Applications</a:t>
            </a:r>
            <a:endParaRPr lang="en-US" sz="1600" dirty="0">
              <a:effectLst/>
              <a:latin typeface="Calibri" panose="020F0502020204030204" pitchFamily="34" charset="0"/>
              <a:ea typeface="Times New Roman" panose="02020603050405020304" pitchFamily="18" charset="0"/>
            </a:endParaRPr>
          </a:p>
          <a:p>
            <a:r>
              <a:rPr lang="en-US" sz="1800" dirty="0">
                <a:latin typeface="Calibri" panose="020F0502020204030204" pitchFamily="34" charset="0"/>
                <a:ea typeface="Times New Roman" panose="02020603050405020304" pitchFamily="18" charset="0"/>
              </a:rPr>
              <a:t>Also o</a:t>
            </a:r>
            <a:r>
              <a:rPr lang="en-US" sz="1800" dirty="0">
                <a:effectLst/>
                <a:latin typeface="Calibri" panose="020F0502020204030204" pitchFamily="34" charset="0"/>
                <a:ea typeface="Times New Roman" panose="02020603050405020304" pitchFamily="18" charset="0"/>
              </a:rPr>
              <a:t>n January 25, the Federal Trade Commission (FTC) issued compulsory </a:t>
            </a:r>
            <a:r>
              <a:rPr lang="en-US" sz="1800" u="sng" dirty="0">
                <a:solidFill>
                  <a:srgbClr val="0000FF"/>
                </a:solidFill>
                <a:effectLst/>
                <a:latin typeface="Calibri" panose="020F0502020204030204" pitchFamily="34" charset="0"/>
                <a:ea typeface="Times New Roman" panose="02020603050405020304" pitchFamily="18" charset="0"/>
                <a:hlinkClick r:id="rId3"/>
              </a:rPr>
              <a:t>orders</a:t>
            </a:r>
            <a:r>
              <a:rPr lang="en-US" sz="1800" dirty="0">
                <a:effectLst/>
                <a:latin typeface="Calibri" panose="020F0502020204030204" pitchFamily="34" charset="0"/>
                <a:ea typeface="Times New Roman" panose="02020603050405020304" pitchFamily="18" charset="0"/>
              </a:rPr>
              <a:t> under Section 6(b) of the Federal Trade Commission Act to five companies, Alphabet, Amazon, Anthropic, Microsoft Corp., and OpenAI. </a:t>
            </a:r>
          </a:p>
          <a:p>
            <a:pPr lvl="1"/>
            <a:r>
              <a:rPr lang="en-US" sz="1600" dirty="0">
                <a:effectLst/>
                <a:latin typeface="Calibri" panose="020F0502020204030204" pitchFamily="34" charset="0"/>
                <a:ea typeface="Times New Roman" panose="02020603050405020304" pitchFamily="18" charset="0"/>
              </a:rPr>
              <a:t>The orders require the companies to provide information regarding recent investments and partnerships involving generative AI companies and major cloud service providers. The FTC plans to use the responses to further study the competitive landscape of the generative AI industry. </a:t>
            </a:r>
            <a:endParaRPr lang="en-US" dirty="0"/>
          </a:p>
        </p:txBody>
      </p:sp>
      <p:sp>
        <p:nvSpPr>
          <p:cNvPr id="4" name="Slide Number Placeholder 3">
            <a:extLst>
              <a:ext uri="{FF2B5EF4-FFF2-40B4-BE49-F238E27FC236}">
                <a16:creationId xmlns:a16="http://schemas.microsoft.com/office/drawing/2014/main" id="{A0D045DA-9607-B1B0-4E8C-0C9F62A24463}"/>
              </a:ext>
            </a:extLst>
          </p:cNvPr>
          <p:cNvSpPr>
            <a:spLocks noGrp="1"/>
          </p:cNvSpPr>
          <p:nvPr>
            <p:ph type="sldNum" sz="quarter" idx="12"/>
          </p:nvPr>
        </p:nvSpPr>
        <p:spPr/>
        <p:txBody>
          <a:bodyPr/>
          <a:lstStyle/>
          <a:p>
            <a:fld id="{D3060201-1C40-4B39-813D-5CD9493BAEED}" type="slidenum">
              <a:rPr lang="en-US" smtClean="0"/>
              <a:t>18</a:t>
            </a:fld>
            <a:endParaRPr lang="en-US"/>
          </a:p>
        </p:txBody>
      </p:sp>
      <p:pic>
        <p:nvPicPr>
          <p:cNvPr id="5" name="Picture 4" descr="A blue and brown logo&#10;&#10;Description automatically generated">
            <a:extLst>
              <a:ext uri="{FF2B5EF4-FFF2-40B4-BE49-F238E27FC236}">
                <a16:creationId xmlns:a16="http://schemas.microsoft.com/office/drawing/2014/main" id="{136846BA-2C1C-E09B-C79E-4A2B2CC3447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Tree>
    <p:extLst>
      <p:ext uri="{BB962C8B-B14F-4D97-AF65-F5344CB8AC3E}">
        <p14:creationId xmlns:p14="http://schemas.microsoft.com/office/powerpoint/2010/main" val="1975149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3B127-8180-3618-95AD-50FD887037E1}"/>
              </a:ext>
            </a:extLst>
          </p:cNvPr>
          <p:cNvSpPr>
            <a:spLocks noGrp="1"/>
          </p:cNvSpPr>
          <p:nvPr>
            <p:ph type="title"/>
          </p:nvPr>
        </p:nvSpPr>
        <p:spPr>
          <a:xfrm>
            <a:off x="838200" y="365125"/>
            <a:ext cx="8334375" cy="1325563"/>
          </a:xfrm>
        </p:spPr>
        <p:txBody>
          <a:bodyPr>
            <a:normAutofit fontScale="90000"/>
          </a:bodyPr>
          <a:lstStyle/>
          <a:p>
            <a:r>
              <a:rPr lang="en-US" dirty="0"/>
              <a:t>Office of Management and Budget (OMB)</a:t>
            </a:r>
          </a:p>
        </p:txBody>
      </p:sp>
      <p:sp>
        <p:nvSpPr>
          <p:cNvPr id="3" name="Content Placeholder 2">
            <a:extLst>
              <a:ext uri="{FF2B5EF4-FFF2-40B4-BE49-F238E27FC236}">
                <a16:creationId xmlns:a16="http://schemas.microsoft.com/office/drawing/2014/main" id="{6EA5EBFA-C34E-0783-FE6A-0D5D63243EEA}"/>
              </a:ext>
            </a:extLst>
          </p:cNvPr>
          <p:cNvSpPr>
            <a:spLocks noGrp="1"/>
          </p:cNvSpPr>
          <p:nvPr>
            <p:ph idx="1"/>
          </p:nvPr>
        </p:nvSpPr>
        <p:spPr/>
        <p:txBody>
          <a:bodyPr/>
          <a:lstStyle/>
          <a:p>
            <a:pPr marL="0" indent="0">
              <a:buNone/>
            </a:pPr>
            <a:r>
              <a:rPr lang="en-US" b="1" dirty="0"/>
              <a:t>OMB AI Guidance</a:t>
            </a:r>
          </a:p>
          <a:p>
            <a:r>
              <a:rPr lang="en-US" dirty="0"/>
              <a:t>On November 1, 2023, the Office of Management and Budget (OMB) released a draft memorandum providing guidance on federal government uses of AI. The memorandum acknowledges that:</a:t>
            </a:r>
          </a:p>
          <a:p>
            <a:pPr lvl="1"/>
            <a:r>
              <a:rPr lang="en-US" dirty="0"/>
              <a:t>AI could impact intellectual property and among other things.</a:t>
            </a:r>
          </a:p>
          <a:p>
            <a:pPr lvl="1"/>
            <a:r>
              <a:rPr lang="en-US" dirty="0"/>
              <a:t>Directs federal departments and agencies to designate Chief AI Officers.</a:t>
            </a:r>
          </a:p>
          <a:p>
            <a:pPr lvl="1"/>
            <a:r>
              <a:rPr lang="en-US" dirty="0"/>
              <a:t>Ensure that procured AI complies with applicable laws, including those addressing privacy confidentiality, copyright, and civil rights and liberties. </a:t>
            </a:r>
          </a:p>
        </p:txBody>
      </p:sp>
      <p:sp>
        <p:nvSpPr>
          <p:cNvPr id="4" name="Slide Number Placeholder 3">
            <a:extLst>
              <a:ext uri="{FF2B5EF4-FFF2-40B4-BE49-F238E27FC236}">
                <a16:creationId xmlns:a16="http://schemas.microsoft.com/office/drawing/2014/main" id="{7E9CB747-9E94-5F18-AF2A-45C6AE45290F}"/>
              </a:ext>
            </a:extLst>
          </p:cNvPr>
          <p:cNvSpPr>
            <a:spLocks noGrp="1"/>
          </p:cNvSpPr>
          <p:nvPr>
            <p:ph type="sldNum" sz="quarter" idx="12"/>
          </p:nvPr>
        </p:nvSpPr>
        <p:spPr/>
        <p:txBody>
          <a:bodyPr/>
          <a:lstStyle/>
          <a:p>
            <a:fld id="{D3060201-1C40-4B39-813D-5CD9493BAEED}" type="slidenum">
              <a:rPr lang="en-US" smtClean="0"/>
              <a:t>19</a:t>
            </a:fld>
            <a:endParaRPr lang="en-US"/>
          </a:p>
        </p:txBody>
      </p:sp>
      <p:pic>
        <p:nvPicPr>
          <p:cNvPr id="5" name="Picture 4" descr="A blue and brown logo&#10;&#10;Description automatically generated">
            <a:extLst>
              <a:ext uri="{FF2B5EF4-FFF2-40B4-BE49-F238E27FC236}">
                <a16:creationId xmlns:a16="http://schemas.microsoft.com/office/drawing/2014/main" id="{4A24EFA1-05CA-65CA-23E9-78DBF79609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Tree>
    <p:extLst>
      <p:ext uri="{BB962C8B-B14F-4D97-AF65-F5344CB8AC3E}">
        <p14:creationId xmlns:p14="http://schemas.microsoft.com/office/powerpoint/2010/main" val="74815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61EB98-E0C4-4B95-984A-E7D9DFAD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98F3C0-E4B3-9C4B-505C-F0658293CF7F}"/>
              </a:ext>
            </a:extLst>
          </p:cNvPr>
          <p:cNvSpPr>
            <a:spLocks noGrp="1"/>
          </p:cNvSpPr>
          <p:nvPr>
            <p:ph type="title"/>
          </p:nvPr>
        </p:nvSpPr>
        <p:spPr>
          <a:xfrm>
            <a:off x="838200" y="365125"/>
            <a:ext cx="10515601" cy="1795655"/>
          </a:xfrm>
        </p:spPr>
        <p:txBody>
          <a:bodyPr>
            <a:normAutofit/>
          </a:bodyPr>
          <a:lstStyle/>
          <a:p>
            <a:r>
              <a:rPr lang="en-US" dirty="0">
                <a:solidFill>
                  <a:schemeClr val="accent1"/>
                </a:solidFill>
              </a:rPr>
              <a:t>What to Expect</a:t>
            </a:r>
          </a:p>
        </p:txBody>
      </p:sp>
      <p:graphicFrame>
        <p:nvGraphicFramePr>
          <p:cNvPr id="5" name="Content Placeholder 2">
            <a:extLst>
              <a:ext uri="{FF2B5EF4-FFF2-40B4-BE49-F238E27FC236}">
                <a16:creationId xmlns:a16="http://schemas.microsoft.com/office/drawing/2014/main" id="{5F5BC783-9EC5-68CF-9440-51637C79840C}"/>
              </a:ext>
            </a:extLst>
          </p:cNvPr>
          <p:cNvGraphicFramePr>
            <a:graphicFrameLocks noGrp="1"/>
          </p:cNvGraphicFramePr>
          <p:nvPr>
            <p:ph idx="1"/>
            <p:extLst>
              <p:ext uri="{D42A27DB-BD31-4B8C-83A1-F6EECF244321}">
                <p14:modId xmlns:p14="http://schemas.microsoft.com/office/powerpoint/2010/main" val="961679010"/>
              </p:ext>
            </p:extLst>
          </p:nvPr>
        </p:nvGraphicFramePr>
        <p:xfrm>
          <a:off x="838200" y="2399571"/>
          <a:ext cx="10515600" cy="37773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descr="A blue and brown logo&#10;&#10;Description automatically generated">
            <a:extLst>
              <a:ext uri="{FF2B5EF4-FFF2-40B4-BE49-F238E27FC236}">
                <a16:creationId xmlns:a16="http://schemas.microsoft.com/office/drawing/2014/main" id="{98B2CFD6-B973-A36F-9B86-49A4DACC14E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
        <p:nvSpPr>
          <p:cNvPr id="4" name="Slide Number Placeholder 3">
            <a:extLst>
              <a:ext uri="{FF2B5EF4-FFF2-40B4-BE49-F238E27FC236}">
                <a16:creationId xmlns:a16="http://schemas.microsoft.com/office/drawing/2014/main" id="{602C71C0-E055-DFA1-55B5-8074DF51542C}"/>
              </a:ext>
            </a:extLst>
          </p:cNvPr>
          <p:cNvSpPr>
            <a:spLocks noGrp="1"/>
          </p:cNvSpPr>
          <p:nvPr>
            <p:ph type="sldNum" sz="quarter" idx="12"/>
          </p:nvPr>
        </p:nvSpPr>
        <p:spPr/>
        <p:txBody>
          <a:bodyPr/>
          <a:lstStyle/>
          <a:p>
            <a:fld id="{D3060201-1C40-4B39-813D-5CD9493BAEED}" type="slidenum">
              <a:rPr lang="en-US" smtClean="0"/>
              <a:t>2</a:t>
            </a:fld>
            <a:endParaRPr lang="en-US"/>
          </a:p>
        </p:txBody>
      </p:sp>
    </p:spTree>
    <p:extLst>
      <p:ext uri="{BB962C8B-B14F-4D97-AF65-F5344CB8AC3E}">
        <p14:creationId xmlns:p14="http://schemas.microsoft.com/office/powerpoint/2010/main" val="33069513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3B127-8180-3618-95AD-50FD887037E1}"/>
              </a:ext>
            </a:extLst>
          </p:cNvPr>
          <p:cNvSpPr>
            <a:spLocks noGrp="1"/>
          </p:cNvSpPr>
          <p:nvPr>
            <p:ph type="title"/>
          </p:nvPr>
        </p:nvSpPr>
        <p:spPr>
          <a:xfrm>
            <a:off x="838200" y="365125"/>
            <a:ext cx="8334375" cy="1325563"/>
          </a:xfrm>
        </p:spPr>
        <p:txBody>
          <a:bodyPr>
            <a:normAutofit fontScale="90000"/>
          </a:bodyPr>
          <a:lstStyle/>
          <a:p>
            <a:r>
              <a:rPr lang="en-US" dirty="0"/>
              <a:t>Office of Management and Budget (OMB)</a:t>
            </a:r>
          </a:p>
        </p:txBody>
      </p:sp>
      <p:sp>
        <p:nvSpPr>
          <p:cNvPr id="3" name="Content Placeholder 2">
            <a:extLst>
              <a:ext uri="{FF2B5EF4-FFF2-40B4-BE49-F238E27FC236}">
                <a16:creationId xmlns:a16="http://schemas.microsoft.com/office/drawing/2014/main" id="{6EA5EBFA-C34E-0783-FE6A-0D5D63243EEA}"/>
              </a:ext>
            </a:extLst>
          </p:cNvPr>
          <p:cNvSpPr>
            <a:spLocks noGrp="1"/>
          </p:cNvSpPr>
          <p:nvPr>
            <p:ph idx="1"/>
          </p:nvPr>
        </p:nvSpPr>
        <p:spPr/>
        <p:txBody>
          <a:bodyPr>
            <a:normAutofit/>
          </a:bodyPr>
          <a:lstStyle/>
          <a:p>
            <a:pPr marL="0" indent="0">
              <a:buNone/>
            </a:pPr>
            <a:r>
              <a:rPr lang="en-US" b="1" dirty="0"/>
              <a:t>OMB AI Policy</a:t>
            </a:r>
          </a:p>
          <a:p>
            <a:r>
              <a:rPr lang="en-US" dirty="0"/>
              <a:t>On March 28, OMB issued a government-wide policy to mitigate the threats posed by AI (including discrimination and privacy violations) and increase transparency over how government uses the technology. </a:t>
            </a:r>
          </a:p>
          <a:p>
            <a:r>
              <a:rPr lang="en-US" dirty="0"/>
              <a:t>According to a White House fact sheet, agencies will be required to implement “concrete safeguards” by December 1, 2024, when they use AI in ways that could affect Americans’ rights or safety. </a:t>
            </a:r>
          </a:p>
          <a:p>
            <a:r>
              <a:rPr lang="en-US" dirty="0"/>
              <a:t>The guidelines also stated that Chief AI officers will be appointed at federal agencies to coordinate the use of AI across the government and insure implementation of OMB’s guidance. </a:t>
            </a:r>
          </a:p>
        </p:txBody>
      </p:sp>
      <p:sp>
        <p:nvSpPr>
          <p:cNvPr id="4" name="Slide Number Placeholder 3">
            <a:extLst>
              <a:ext uri="{FF2B5EF4-FFF2-40B4-BE49-F238E27FC236}">
                <a16:creationId xmlns:a16="http://schemas.microsoft.com/office/drawing/2014/main" id="{7E9CB747-9E94-5F18-AF2A-45C6AE45290F}"/>
              </a:ext>
            </a:extLst>
          </p:cNvPr>
          <p:cNvSpPr>
            <a:spLocks noGrp="1"/>
          </p:cNvSpPr>
          <p:nvPr>
            <p:ph type="sldNum" sz="quarter" idx="12"/>
          </p:nvPr>
        </p:nvSpPr>
        <p:spPr/>
        <p:txBody>
          <a:bodyPr/>
          <a:lstStyle/>
          <a:p>
            <a:fld id="{D3060201-1C40-4B39-813D-5CD9493BAEED}" type="slidenum">
              <a:rPr lang="en-US" smtClean="0"/>
              <a:t>20</a:t>
            </a:fld>
            <a:endParaRPr lang="en-US"/>
          </a:p>
        </p:txBody>
      </p:sp>
      <p:pic>
        <p:nvPicPr>
          <p:cNvPr id="5" name="Picture 4" descr="A blue and brown logo&#10;&#10;Description automatically generated">
            <a:extLst>
              <a:ext uri="{FF2B5EF4-FFF2-40B4-BE49-F238E27FC236}">
                <a16:creationId xmlns:a16="http://schemas.microsoft.com/office/drawing/2014/main" id="{4A24EFA1-05CA-65CA-23E9-78DBF79609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Tree>
    <p:extLst>
      <p:ext uri="{BB962C8B-B14F-4D97-AF65-F5344CB8AC3E}">
        <p14:creationId xmlns:p14="http://schemas.microsoft.com/office/powerpoint/2010/main" val="347971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3B127-8180-3618-95AD-50FD887037E1}"/>
              </a:ext>
            </a:extLst>
          </p:cNvPr>
          <p:cNvSpPr>
            <a:spLocks noGrp="1"/>
          </p:cNvSpPr>
          <p:nvPr>
            <p:ph type="title"/>
          </p:nvPr>
        </p:nvSpPr>
        <p:spPr>
          <a:xfrm>
            <a:off x="838200" y="365125"/>
            <a:ext cx="8334375" cy="1325563"/>
          </a:xfrm>
        </p:spPr>
        <p:txBody>
          <a:bodyPr>
            <a:normAutofit fontScale="90000"/>
          </a:bodyPr>
          <a:lstStyle/>
          <a:p>
            <a:r>
              <a:rPr lang="en-US" dirty="0"/>
              <a:t>Department of Justice (DOJ)</a:t>
            </a:r>
          </a:p>
        </p:txBody>
      </p:sp>
      <p:sp>
        <p:nvSpPr>
          <p:cNvPr id="3" name="Content Placeholder 2">
            <a:extLst>
              <a:ext uri="{FF2B5EF4-FFF2-40B4-BE49-F238E27FC236}">
                <a16:creationId xmlns:a16="http://schemas.microsoft.com/office/drawing/2014/main" id="{6EA5EBFA-C34E-0783-FE6A-0D5D63243EEA}"/>
              </a:ext>
            </a:extLst>
          </p:cNvPr>
          <p:cNvSpPr>
            <a:spLocks noGrp="1"/>
          </p:cNvSpPr>
          <p:nvPr>
            <p:ph idx="1"/>
          </p:nvPr>
        </p:nvSpPr>
        <p:spPr/>
        <p:txBody>
          <a:bodyPr/>
          <a:lstStyle/>
          <a:p>
            <a:pPr marL="0" indent="0">
              <a:buNone/>
            </a:pPr>
            <a:r>
              <a:rPr lang="en-US" b="1" dirty="0"/>
              <a:t>First Chief AI Officer</a:t>
            </a:r>
          </a:p>
          <a:p>
            <a:r>
              <a:rPr lang="en-US" dirty="0"/>
              <a:t>On February 22, the Department of Justice (DOJ) announced the designation of Jonathan Mayer as the department’s first Chief Artificial Intelligence Officer. </a:t>
            </a:r>
          </a:p>
          <a:p>
            <a:r>
              <a:rPr lang="en-US" dirty="0"/>
              <a:t>As the Chief AI Officer, Mayer will advise the DOJ on complex issues requiring technical expertise, including on matters related to AI and other areas of emerging technology. </a:t>
            </a:r>
          </a:p>
        </p:txBody>
      </p:sp>
      <p:sp>
        <p:nvSpPr>
          <p:cNvPr id="4" name="Slide Number Placeholder 3">
            <a:extLst>
              <a:ext uri="{FF2B5EF4-FFF2-40B4-BE49-F238E27FC236}">
                <a16:creationId xmlns:a16="http://schemas.microsoft.com/office/drawing/2014/main" id="{7E9CB747-9E94-5F18-AF2A-45C6AE45290F}"/>
              </a:ext>
            </a:extLst>
          </p:cNvPr>
          <p:cNvSpPr>
            <a:spLocks noGrp="1"/>
          </p:cNvSpPr>
          <p:nvPr>
            <p:ph type="sldNum" sz="quarter" idx="12"/>
          </p:nvPr>
        </p:nvSpPr>
        <p:spPr/>
        <p:txBody>
          <a:bodyPr/>
          <a:lstStyle/>
          <a:p>
            <a:fld id="{D3060201-1C40-4B39-813D-5CD9493BAEED}" type="slidenum">
              <a:rPr lang="en-US" smtClean="0"/>
              <a:t>21</a:t>
            </a:fld>
            <a:endParaRPr lang="en-US"/>
          </a:p>
        </p:txBody>
      </p:sp>
      <p:pic>
        <p:nvPicPr>
          <p:cNvPr id="5" name="Picture 4" descr="A blue and brown logo&#10;&#10;Description automatically generated">
            <a:extLst>
              <a:ext uri="{FF2B5EF4-FFF2-40B4-BE49-F238E27FC236}">
                <a16:creationId xmlns:a16="http://schemas.microsoft.com/office/drawing/2014/main" id="{4A24EFA1-05CA-65CA-23E9-78DBF79609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Tree>
    <p:extLst>
      <p:ext uri="{BB962C8B-B14F-4D97-AF65-F5344CB8AC3E}">
        <p14:creationId xmlns:p14="http://schemas.microsoft.com/office/powerpoint/2010/main" val="2256587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C695B9-9A84-46B8-30AA-00E4C12ABE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EABED8D-2947-C11E-F9B3-9E9DBBE92345}"/>
              </a:ext>
            </a:extLst>
          </p:cNvPr>
          <p:cNvSpPr>
            <a:spLocks noGrp="1"/>
          </p:cNvSpPr>
          <p:nvPr>
            <p:ph type="title"/>
          </p:nvPr>
        </p:nvSpPr>
        <p:spPr>
          <a:xfrm>
            <a:off x="838200" y="365125"/>
            <a:ext cx="8334375" cy="1325563"/>
          </a:xfrm>
        </p:spPr>
        <p:txBody>
          <a:bodyPr>
            <a:normAutofit fontScale="90000"/>
          </a:bodyPr>
          <a:lstStyle/>
          <a:p>
            <a:r>
              <a:rPr lang="en-US" dirty="0"/>
              <a:t>Federal Communications Commission (FCC)</a:t>
            </a:r>
          </a:p>
        </p:txBody>
      </p:sp>
      <p:sp>
        <p:nvSpPr>
          <p:cNvPr id="3" name="Content Placeholder 2">
            <a:extLst>
              <a:ext uri="{FF2B5EF4-FFF2-40B4-BE49-F238E27FC236}">
                <a16:creationId xmlns:a16="http://schemas.microsoft.com/office/drawing/2014/main" id="{27550178-E980-6E3F-89F2-2665D1CA0942}"/>
              </a:ext>
            </a:extLst>
          </p:cNvPr>
          <p:cNvSpPr>
            <a:spLocks noGrp="1"/>
          </p:cNvSpPr>
          <p:nvPr>
            <p:ph idx="1"/>
          </p:nvPr>
        </p:nvSpPr>
        <p:spPr/>
        <p:txBody>
          <a:bodyPr/>
          <a:lstStyle/>
          <a:p>
            <a:pPr marL="0" indent="0">
              <a:buNone/>
            </a:pPr>
            <a:r>
              <a:rPr lang="en-US" b="1" dirty="0"/>
              <a:t>FCC Declares AI Robocalls Illegal</a:t>
            </a:r>
          </a:p>
          <a:p>
            <a:r>
              <a:rPr lang="en-US" dirty="0"/>
              <a:t>On February 8, the FCC declared that the use of AI-generated voices in scam robocalls is illegal and violates the Telephone Consumer Protection Act (TCPA). </a:t>
            </a:r>
          </a:p>
          <a:p>
            <a:r>
              <a:rPr lang="en-US" dirty="0"/>
              <a:t>FCC Chairwoman Jessica Rosenworcel stated:</a:t>
            </a:r>
          </a:p>
          <a:p>
            <a:pPr lvl="1"/>
            <a:r>
              <a:rPr lang="en-US" dirty="0"/>
              <a:t>“Bad actors are using AI-generated voices in unsolicited robocalls to extort vulnerable family members, imitate celebrities, and misinform voters. We’re putting the fraudsters behind these robocalls on notice. State Attorneys General will now have new tools to crack down on these scams and ensure the public is protected from fraud and misinformation.” </a:t>
            </a:r>
          </a:p>
        </p:txBody>
      </p:sp>
      <p:sp>
        <p:nvSpPr>
          <p:cNvPr id="4" name="Slide Number Placeholder 3">
            <a:extLst>
              <a:ext uri="{FF2B5EF4-FFF2-40B4-BE49-F238E27FC236}">
                <a16:creationId xmlns:a16="http://schemas.microsoft.com/office/drawing/2014/main" id="{882754B7-41E3-D402-EEFE-7AFBC3D8F022}"/>
              </a:ext>
            </a:extLst>
          </p:cNvPr>
          <p:cNvSpPr>
            <a:spLocks noGrp="1"/>
          </p:cNvSpPr>
          <p:nvPr>
            <p:ph type="sldNum" sz="quarter" idx="12"/>
          </p:nvPr>
        </p:nvSpPr>
        <p:spPr/>
        <p:txBody>
          <a:bodyPr/>
          <a:lstStyle/>
          <a:p>
            <a:fld id="{D3060201-1C40-4B39-813D-5CD9493BAEED}" type="slidenum">
              <a:rPr lang="en-US" smtClean="0"/>
              <a:t>22</a:t>
            </a:fld>
            <a:endParaRPr lang="en-US"/>
          </a:p>
        </p:txBody>
      </p:sp>
      <p:pic>
        <p:nvPicPr>
          <p:cNvPr id="5" name="Picture 4" descr="A blue and brown logo&#10;&#10;Description automatically generated">
            <a:extLst>
              <a:ext uri="{FF2B5EF4-FFF2-40B4-BE49-F238E27FC236}">
                <a16:creationId xmlns:a16="http://schemas.microsoft.com/office/drawing/2014/main" id="{CFEC5A6E-D0B8-C059-CE24-0A44B0D89D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Tree>
    <p:extLst>
      <p:ext uri="{BB962C8B-B14F-4D97-AF65-F5344CB8AC3E}">
        <p14:creationId xmlns:p14="http://schemas.microsoft.com/office/powerpoint/2010/main" val="10740298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FE4F9-A3A2-0DA9-5D22-39677E6EF29D}"/>
              </a:ext>
            </a:extLst>
          </p:cNvPr>
          <p:cNvSpPr>
            <a:spLocks noGrp="1"/>
          </p:cNvSpPr>
          <p:nvPr>
            <p:ph type="title"/>
          </p:nvPr>
        </p:nvSpPr>
        <p:spPr>
          <a:xfrm>
            <a:off x="838200" y="365125"/>
            <a:ext cx="8334375" cy="1325563"/>
          </a:xfrm>
        </p:spPr>
        <p:txBody>
          <a:bodyPr>
            <a:normAutofit fontScale="90000"/>
          </a:bodyPr>
          <a:lstStyle/>
          <a:p>
            <a:r>
              <a:rPr lang="en-US" dirty="0"/>
              <a:t>US Copyright Office (USCO)</a:t>
            </a:r>
          </a:p>
        </p:txBody>
      </p:sp>
      <p:sp>
        <p:nvSpPr>
          <p:cNvPr id="3" name="Content Placeholder 2">
            <a:extLst>
              <a:ext uri="{FF2B5EF4-FFF2-40B4-BE49-F238E27FC236}">
                <a16:creationId xmlns:a16="http://schemas.microsoft.com/office/drawing/2014/main" id="{AD3EDD40-34D6-FC45-6F29-CDE13F7A1BAA}"/>
              </a:ext>
            </a:extLst>
          </p:cNvPr>
          <p:cNvSpPr>
            <a:spLocks noGrp="1"/>
          </p:cNvSpPr>
          <p:nvPr>
            <p:ph idx="1"/>
          </p:nvPr>
        </p:nvSpPr>
        <p:spPr/>
        <p:txBody>
          <a:bodyPr>
            <a:normAutofit/>
          </a:bodyPr>
          <a:lstStyle/>
          <a:p>
            <a:pPr marL="0" indent="0">
              <a:buNone/>
            </a:pPr>
            <a:r>
              <a:rPr lang="en-US" b="1" dirty="0"/>
              <a:t>Recent Developments</a:t>
            </a:r>
          </a:p>
          <a:p>
            <a:r>
              <a:rPr lang="en-US" dirty="0">
                <a:latin typeface="+mn-lt"/>
              </a:rPr>
              <a:t>AI Notice of Inquiry:</a:t>
            </a:r>
          </a:p>
          <a:p>
            <a:pPr lvl="1"/>
            <a:r>
              <a:rPr lang="en-US" sz="2000" dirty="0">
                <a:effectLst/>
                <a:latin typeface="+mn-lt"/>
                <a:ea typeface="Calibri" panose="020F0502020204030204" pitchFamily="34" charset="0"/>
              </a:rPr>
              <a:t>On August 30, 2023, the USCO issued a </a:t>
            </a:r>
            <a:r>
              <a:rPr lang="en-US" sz="2000" u="sng" dirty="0">
                <a:solidFill>
                  <a:srgbClr val="0000FF"/>
                </a:solidFill>
                <a:effectLst/>
                <a:latin typeface="+mn-lt"/>
                <a:ea typeface="Calibri" panose="020F0502020204030204" pitchFamily="34" charset="0"/>
                <a:cs typeface="Times New Roman" panose="02020603050405020304" pitchFamily="18" charset="0"/>
                <a:hlinkClick r:id="rId3"/>
              </a:rPr>
              <a:t>notice of inquiry (NOI)</a:t>
            </a:r>
            <a:r>
              <a:rPr lang="en-US" sz="2000" dirty="0">
                <a:effectLst/>
                <a:latin typeface="+mn-lt"/>
                <a:ea typeface="Calibri" panose="020F0502020204030204" pitchFamily="34" charset="0"/>
              </a:rPr>
              <a:t> in the </a:t>
            </a:r>
            <a:r>
              <a:rPr lang="en-US" sz="2000" i="1" dirty="0">
                <a:effectLst/>
                <a:latin typeface="+mn-lt"/>
                <a:ea typeface="Calibri" panose="020F0502020204030204" pitchFamily="34" charset="0"/>
              </a:rPr>
              <a:t>Federal Register</a:t>
            </a:r>
            <a:r>
              <a:rPr lang="en-US" sz="2000" dirty="0">
                <a:effectLst/>
                <a:latin typeface="+mn-lt"/>
                <a:ea typeface="Calibri" panose="020F0502020204030204" pitchFamily="34" charset="0"/>
              </a:rPr>
              <a:t> on copyright and artificial intelligence (AI). </a:t>
            </a:r>
          </a:p>
          <a:p>
            <a:pPr lvl="1"/>
            <a:r>
              <a:rPr lang="en-US" sz="2000" dirty="0">
                <a:solidFill>
                  <a:srgbClr val="000000"/>
                </a:solidFill>
                <a:effectLst/>
                <a:ea typeface="Times New Roman" panose="02020603050405020304" pitchFamily="18" charset="0"/>
              </a:rPr>
              <a:t>On October 30, 2023, the USCO received 10,124 comments in response to its </a:t>
            </a:r>
            <a:r>
              <a:rPr lang="en-US" sz="2000" u="sng" dirty="0">
                <a:solidFill>
                  <a:srgbClr val="0432FF"/>
                </a:solidFill>
                <a:effectLst/>
                <a:ea typeface="Times New Roman" panose="02020603050405020304" pitchFamily="18" charset="0"/>
                <a:hlinkClick r:id="rId4" tooltip="https://public-inspection.federalregister.gov/2023-18624.pdf"/>
              </a:rPr>
              <a:t>notice of inquiry and request for comments</a:t>
            </a:r>
            <a:r>
              <a:rPr lang="en-US" sz="2000" dirty="0">
                <a:solidFill>
                  <a:srgbClr val="000000"/>
                </a:solidFill>
                <a:effectLst/>
                <a:ea typeface="Times New Roman" panose="02020603050405020304" pitchFamily="18" charset="0"/>
              </a:rPr>
              <a:t> on AI and copyright law issues. </a:t>
            </a:r>
          </a:p>
          <a:p>
            <a:pPr lvl="1"/>
            <a:r>
              <a:rPr lang="en-US" sz="2000" dirty="0">
                <a:effectLst/>
                <a:ea typeface="Times New Roman" panose="02020603050405020304" pitchFamily="18" charset="0"/>
              </a:rPr>
              <a:t>On December 6, 2023, over 600 additional reply comments were filed in response to the NOI. </a:t>
            </a:r>
          </a:p>
          <a:p>
            <a:pPr lvl="1"/>
            <a:r>
              <a:rPr lang="en-US" sz="2000" dirty="0"/>
              <a:t>A report from the USCO is expected to be released soon. </a:t>
            </a:r>
          </a:p>
          <a:p>
            <a:pPr lvl="2"/>
            <a:r>
              <a:rPr lang="en-US" dirty="0"/>
              <a:t>See next slide</a:t>
            </a:r>
          </a:p>
        </p:txBody>
      </p:sp>
      <p:pic>
        <p:nvPicPr>
          <p:cNvPr id="4" name="Picture 3" descr="A blue and brown logo&#10;&#10;Description automatically generated">
            <a:extLst>
              <a:ext uri="{FF2B5EF4-FFF2-40B4-BE49-F238E27FC236}">
                <a16:creationId xmlns:a16="http://schemas.microsoft.com/office/drawing/2014/main" id="{9FDF986F-B5A0-5F5A-2C38-5427CAB8470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
        <p:nvSpPr>
          <p:cNvPr id="5" name="Slide Number Placeholder 4">
            <a:extLst>
              <a:ext uri="{FF2B5EF4-FFF2-40B4-BE49-F238E27FC236}">
                <a16:creationId xmlns:a16="http://schemas.microsoft.com/office/drawing/2014/main" id="{25AF8F6C-0E55-D5AE-4974-0D41C620A433}"/>
              </a:ext>
            </a:extLst>
          </p:cNvPr>
          <p:cNvSpPr>
            <a:spLocks noGrp="1"/>
          </p:cNvSpPr>
          <p:nvPr>
            <p:ph type="sldNum" sz="quarter" idx="12"/>
          </p:nvPr>
        </p:nvSpPr>
        <p:spPr/>
        <p:txBody>
          <a:bodyPr/>
          <a:lstStyle/>
          <a:p>
            <a:fld id="{D3060201-1C40-4B39-813D-5CD9493BAEED}" type="slidenum">
              <a:rPr lang="en-US" smtClean="0"/>
              <a:t>23</a:t>
            </a:fld>
            <a:endParaRPr lang="en-US"/>
          </a:p>
        </p:txBody>
      </p:sp>
    </p:spTree>
    <p:extLst>
      <p:ext uri="{BB962C8B-B14F-4D97-AF65-F5344CB8AC3E}">
        <p14:creationId xmlns:p14="http://schemas.microsoft.com/office/powerpoint/2010/main" val="10388819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247399-3ACD-3621-F02F-67B3BB00AD1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595E3C0-EF4F-235B-12EF-13F1DA56101F}"/>
              </a:ext>
            </a:extLst>
          </p:cNvPr>
          <p:cNvSpPr>
            <a:spLocks noGrp="1"/>
          </p:cNvSpPr>
          <p:nvPr>
            <p:ph type="title"/>
          </p:nvPr>
        </p:nvSpPr>
        <p:spPr>
          <a:xfrm>
            <a:off x="838200" y="365125"/>
            <a:ext cx="8334375" cy="1325563"/>
          </a:xfrm>
        </p:spPr>
        <p:txBody>
          <a:bodyPr>
            <a:normAutofit fontScale="90000"/>
          </a:bodyPr>
          <a:lstStyle/>
          <a:p>
            <a:r>
              <a:rPr lang="en-US" dirty="0"/>
              <a:t>US Copyright Office (USCO)</a:t>
            </a:r>
          </a:p>
        </p:txBody>
      </p:sp>
      <p:sp>
        <p:nvSpPr>
          <p:cNvPr id="3" name="Content Placeholder 2">
            <a:extLst>
              <a:ext uri="{FF2B5EF4-FFF2-40B4-BE49-F238E27FC236}">
                <a16:creationId xmlns:a16="http://schemas.microsoft.com/office/drawing/2014/main" id="{4473DAB6-5011-C73D-31E1-CB0FD74682E4}"/>
              </a:ext>
            </a:extLst>
          </p:cNvPr>
          <p:cNvSpPr>
            <a:spLocks noGrp="1"/>
          </p:cNvSpPr>
          <p:nvPr>
            <p:ph idx="1"/>
          </p:nvPr>
        </p:nvSpPr>
        <p:spPr/>
        <p:txBody>
          <a:bodyPr>
            <a:normAutofit fontScale="92500" lnSpcReduction="20000"/>
          </a:bodyPr>
          <a:lstStyle/>
          <a:p>
            <a:pPr marL="0" indent="0">
              <a:buNone/>
            </a:pPr>
            <a:r>
              <a:rPr lang="en-US" b="1" dirty="0"/>
              <a:t>Recent Update to Congress</a:t>
            </a:r>
          </a:p>
          <a:p>
            <a:r>
              <a:rPr lang="en-US" dirty="0"/>
              <a:t>On February 23, Register Perlmutter sent a letter to Senators Coons (D-DE) and Tillis (R-NC) as well as Representatives Issa (R-CA) and Johnson (D-GA) updating them on the USCO’s recent activities addressing copyright issues raised by AI.</a:t>
            </a:r>
          </a:p>
          <a:p>
            <a:r>
              <a:rPr lang="en-US" dirty="0">
                <a:latin typeface="+mn-lt"/>
              </a:rPr>
              <a:t>Speaking on the upcoming AI report from the USCO Register Perlmutter stated:</a:t>
            </a:r>
          </a:p>
          <a:p>
            <a:pPr lvl="1"/>
            <a:r>
              <a:rPr lang="en-US" dirty="0">
                <a:latin typeface="+mn-lt"/>
              </a:rPr>
              <a:t>Section 1 will focus on the use of AI to digitally replicate individuals’ appearances, voices, or other aspects of their personalities and will be published in the spring.</a:t>
            </a:r>
          </a:p>
          <a:p>
            <a:pPr lvl="1"/>
            <a:r>
              <a:rPr lang="en-US" dirty="0"/>
              <a:t>Section 2</a:t>
            </a:r>
            <a:r>
              <a:rPr lang="en-US" dirty="0">
                <a:latin typeface="+mn-lt"/>
              </a:rPr>
              <a:t>, expected this summer, will address the copyrightability of works incorporating AI-generated material. It will analyze U.S. law’s human authorship requirement and assess the policy arguments with respect to copyright protection for AI-generated material.</a:t>
            </a:r>
          </a:p>
          <a:p>
            <a:pPr lvl="1"/>
            <a:r>
              <a:rPr lang="en-US" dirty="0">
                <a:latin typeface="+mn-lt"/>
              </a:rPr>
              <a:t>Later sections will turn to the legal implications of training AI models on copyrighted works as well as the allocation of potential liability for AI-generated outputs that may infringe. Those sections will be published as they are completed, with a goal of finalizing the entire report by the end of the fiscal year.</a:t>
            </a:r>
          </a:p>
          <a:p>
            <a:pPr lvl="1"/>
            <a:endParaRPr lang="en-US" dirty="0">
              <a:latin typeface="+mn-lt"/>
            </a:endParaRPr>
          </a:p>
          <a:p>
            <a:pPr marL="457200" lvl="1" indent="0">
              <a:buNone/>
            </a:pPr>
            <a:endParaRPr lang="en-US" dirty="0">
              <a:latin typeface="+mn-lt"/>
            </a:endParaRPr>
          </a:p>
        </p:txBody>
      </p:sp>
      <p:pic>
        <p:nvPicPr>
          <p:cNvPr id="4" name="Picture 3" descr="A blue and brown logo&#10;&#10;Description automatically generated">
            <a:extLst>
              <a:ext uri="{FF2B5EF4-FFF2-40B4-BE49-F238E27FC236}">
                <a16:creationId xmlns:a16="http://schemas.microsoft.com/office/drawing/2014/main" id="{1019F22A-FD3B-02AA-73CB-17F6C4DC9F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
        <p:nvSpPr>
          <p:cNvPr id="5" name="Slide Number Placeholder 4">
            <a:extLst>
              <a:ext uri="{FF2B5EF4-FFF2-40B4-BE49-F238E27FC236}">
                <a16:creationId xmlns:a16="http://schemas.microsoft.com/office/drawing/2014/main" id="{22DAFBFA-6883-CC74-FC06-507C04A42CA6}"/>
              </a:ext>
            </a:extLst>
          </p:cNvPr>
          <p:cNvSpPr>
            <a:spLocks noGrp="1"/>
          </p:cNvSpPr>
          <p:nvPr>
            <p:ph type="sldNum" sz="quarter" idx="12"/>
          </p:nvPr>
        </p:nvSpPr>
        <p:spPr/>
        <p:txBody>
          <a:bodyPr/>
          <a:lstStyle/>
          <a:p>
            <a:fld id="{D3060201-1C40-4B39-813D-5CD9493BAEED}" type="slidenum">
              <a:rPr lang="en-US" smtClean="0"/>
              <a:t>24</a:t>
            </a:fld>
            <a:endParaRPr lang="en-US"/>
          </a:p>
        </p:txBody>
      </p:sp>
      <p:sp>
        <p:nvSpPr>
          <p:cNvPr id="6" name="TextBox 5">
            <a:extLst>
              <a:ext uri="{FF2B5EF4-FFF2-40B4-BE49-F238E27FC236}">
                <a16:creationId xmlns:a16="http://schemas.microsoft.com/office/drawing/2014/main" id="{532A6D18-856D-F328-2360-3C564E759D23}"/>
              </a:ext>
            </a:extLst>
          </p:cNvPr>
          <p:cNvSpPr txBox="1"/>
          <p:nvPr/>
        </p:nvSpPr>
        <p:spPr>
          <a:xfrm>
            <a:off x="1731819" y="6077247"/>
            <a:ext cx="8728363" cy="415498"/>
          </a:xfrm>
          <a:prstGeom prst="rect">
            <a:avLst/>
          </a:prstGeom>
          <a:noFill/>
        </p:spPr>
        <p:txBody>
          <a:bodyPr wrap="square" rtlCol="0">
            <a:spAutoFit/>
          </a:bodyPr>
          <a:lstStyle/>
          <a:p>
            <a:r>
              <a:rPr lang="en-US" sz="1050" dirty="0"/>
              <a:t>Source: </a:t>
            </a:r>
            <a:r>
              <a:rPr lang="en-US" sz="1050" dirty="0">
                <a:hlinkClick r:id="rId4"/>
              </a:rPr>
              <a:t>https://copyrightalliance.org/wp-content/uploads/2024/02/USCO-Letter-on-AI-and-Copyright-Initiative-Update-Feb-23-2024.pdf</a:t>
            </a:r>
            <a:r>
              <a:rPr lang="en-US" sz="1050" dirty="0"/>
              <a:t> </a:t>
            </a:r>
          </a:p>
          <a:p>
            <a:endParaRPr lang="en-US" sz="1050" dirty="0"/>
          </a:p>
        </p:txBody>
      </p:sp>
    </p:spTree>
    <p:extLst>
      <p:ext uri="{BB962C8B-B14F-4D97-AF65-F5344CB8AC3E}">
        <p14:creationId xmlns:p14="http://schemas.microsoft.com/office/powerpoint/2010/main" val="41107338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247399-3ACD-3621-F02F-67B3BB00AD1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595E3C0-EF4F-235B-12EF-13F1DA56101F}"/>
              </a:ext>
            </a:extLst>
          </p:cNvPr>
          <p:cNvSpPr>
            <a:spLocks noGrp="1"/>
          </p:cNvSpPr>
          <p:nvPr>
            <p:ph type="title"/>
          </p:nvPr>
        </p:nvSpPr>
        <p:spPr>
          <a:xfrm>
            <a:off x="838200" y="365125"/>
            <a:ext cx="8334375" cy="1325563"/>
          </a:xfrm>
        </p:spPr>
        <p:txBody>
          <a:bodyPr>
            <a:normAutofit fontScale="90000"/>
          </a:bodyPr>
          <a:lstStyle/>
          <a:p>
            <a:r>
              <a:rPr lang="en-US" dirty="0"/>
              <a:t>US Copyright Office (USCO)</a:t>
            </a:r>
          </a:p>
        </p:txBody>
      </p:sp>
      <p:sp>
        <p:nvSpPr>
          <p:cNvPr id="3" name="Content Placeholder 2">
            <a:extLst>
              <a:ext uri="{FF2B5EF4-FFF2-40B4-BE49-F238E27FC236}">
                <a16:creationId xmlns:a16="http://schemas.microsoft.com/office/drawing/2014/main" id="{4473DAB6-5011-C73D-31E1-CB0FD74682E4}"/>
              </a:ext>
            </a:extLst>
          </p:cNvPr>
          <p:cNvSpPr>
            <a:spLocks noGrp="1"/>
          </p:cNvSpPr>
          <p:nvPr>
            <p:ph idx="1"/>
          </p:nvPr>
        </p:nvSpPr>
        <p:spPr/>
        <p:txBody>
          <a:bodyPr>
            <a:normAutofit/>
          </a:bodyPr>
          <a:lstStyle/>
          <a:p>
            <a:pPr marL="0" indent="0">
              <a:buNone/>
            </a:pPr>
            <a:r>
              <a:rPr lang="en-US" b="1" dirty="0"/>
              <a:t>Recent Update to Congress</a:t>
            </a:r>
          </a:p>
          <a:p>
            <a:r>
              <a:rPr lang="en-US" dirty="0"/>
              <a:t>On March 26, the U.S. Copyright Office published a blog post highlighting its next steps in its AI initiative, as previously previewed by Register Shira Perlmutter’s letter to Congress. The Office stated its intent to release all findings and recommendations about any legislative or regulatory actions from its ongoing AI study by the end of the fiscal year. </a:t>
            </a:r>
          </a:p>
          <a:p>
            <a:r>
              <a:rPr lang="en-US" dirty="0"/>
              <a:t>The office also noted that it had brought together a group of government and academic economists to discuss the economic implications arising from copyright and AI issues. The Office will publish the group’s proposed research agenda later in the year. </a:t>
            </a:r>
            <a:endParaRPr lang="en-US" dirty="0">
              <a:latin typeface="+mn-lt"/>
            </a:endParaRPr>
          </a:p>
          <a:p>
            <a:pPr marL="457200" lvl="1" indent="0">
              <a:buNone/>
            </a:pPr>
            <a:endParaRPr lang="en-US" dirty="0">
              <a:latin typeface="+mn-lt"/>
            </a:endParaRPr>
          </a:p>
        </p:txBody>
      </p:sp>
      <p:pic>
        <p:nvPicPr>
          <p:cNvPr id="4" name="Picture 3" descr="A blue and brown logo&#10;&#10;Description automatically generated">
            <a:extLst>
              <a:ext uri="{FF2B5EF4-FFF2-40B4-BE49-F238E27FC236}">
                <a16:creationId xmlns:a16="http://schemas.microsoft.com/office/drawing/2014/main" id="{1019F22A-FD3B-02AA-73CB-17F6C4DC9F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
        <p:nvSpPr>
          <p:cNvPr id="5" name="Slide Number Placeholder 4">
            <a:extLst>
              <a:ext uri="{FF2B5EF4-FFF2-40B4-BE49-F238E27FC236}">
                <a16:creationId xmlns:a16="http://schemas.microsoft.com/office/drawing/2014/main" id="{22DAFBFA-6883-CC74-FC06-507C04A42CA6}"/>
              </a:ext>
            </a:extLst>
          </p:cNvPr>
          <p:cNvSpPr>
            <a:spLocks noGrp="1"/>
          </p:cNvSpPr>
          <p:nvPr>
            <p:ph type="sldNum" sz="quarter" idx="12"/>
          </p:nvPr>
        </p:nvSpPr>
        <p:spPr/>
        <p:txBody>
          <a:bodyPr/>
          <a:lstStyle/>
          <a:p>
            <a:fld id="{D3060201-1C40-4B39-813D-5CD9493BAEED}" type="slidenum">
              <a:rPr lang="en-US" smtClean="0"/>
              <a:t>25</a:t>
            </a:fld>
            <a:endParaRPr lang="en-US"/>
          </a:p>
        </p:txBody>
      </p:sp>
      <p:sp>
        <p:nvSpPr>
          <p:cNvPr id="6" name="TextBox 5">
            <a:extLst>
              <a:ext uri="{FF2B5EF4-FFF2-40B4-BE49-F238E27FC236}">
                <a16:creationId xmlns:a16="http://schemas.microsoft.com/office/drawing/2014/main" id="{532A6D18-856D-F328-2360-3C564E759D23}"/>
              </a:ext>
            </a:extLst>
          </p:cNvPr>
          <p:cNvSpPr txBox="1"/>
          <p:nvPr/>
        </p:nvSpPr>
        <p:spPr>
          <a:xfrm>
            <a:off x="1731819" y="6077247"/>
            <a:ext cx="8728363" cy="415498"/>
          </a:xfrm>
          <a:prstGeom prst="rect">
            <a:avLst/>
          </a:prstGeom>
          <a:noFill/>
        </p:spPr>
        <p:txBody>
          <a:bodyPr wrap="square" rtlCol="0">
            <a:spAutoFit/>
          </a:bodyPr>
          <a:lstStyle/>
          <a:p>
            <a:r>
              <a:rPr lang="en-US" sz="1050" dirty="0"/>
              <a:t>Source: </a:t>
            </a:r>
            <a:r>
              <a:rPr lang="en-US" sz="1050" dirty="0">
                <a:hlinkClick r:id="rId4"/>
              </a:rPr>
              <a:t>https://copyrightalliance.org/wp-content/uploads/2024/02/USCO-Letter-on-AI-and-Copyright-Initiative-Update-Feb-23-2024.pdf</a:t>
            </a:r>
            <a:r>
              <a:rPr lang="en-US" sz="1050" dirty="0"/>
              <a:t> </a:t>
            </a:r>
          </a:p>
          <a:p>
            <a:endParaRPr lang="en-US" sz="1050" dirty="0"/>
          </a:p>
        </p:txBody>
      </p:sp>
    </p:spTree>
    <p:extLst>
      <p:ext uri="{BB962C8B-B14F-4D97-AF65-F5344CB8AC3E}">
        <p14:creationId xmlns:p14="http://schemas.microsoft.com/office/powerpoint/2010/main" val="26124457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15B4D-76F9-2FBE-2CCD-9BAB0D9FF6D1}"/>
              </a:ext>
            </a:extLst>
          </p:cNvPr>
          <p:cNvSpPr>
            <a:spLocks noGrp="1"/>
          </p:cNvSpPr>
          <p:nvPr>
            <p:ph type="title"/>
          </p:nvPr>
        </p:nvSpPr>
        <p:spPr>
          <a:xfrm>
            <a:off x="838200" y="2621308"/>
            <a:ext cx="10515600" cy="1325563"/>
          </a:xfrm>
        </p:spPr>
        <p:txBody>
          <a:bodyPr/>
          <a:lstStyle/>
          <a:p>
            <a:pPr algn="ctr"/>
            <a:r>
              <a:rPr lang="en-US" dirty="0"/>
              <a:t>Congress</a:t>
            </a:r>
          </a:p>
        </p:txBody>
      </p:sp>
      <p:pic>
        <p:nvPicPr>
          <p:cNvPr id="3" name="Picture 2" descr="A blue and brown logo&#10;&#10;Description automatically generated">
            <a:extLst>
              <a:ext uri="{FF2B5EF4-FFF2-40B4-BE49-F238E27FC236}">
                <a16:creationId xmlns:a16="http://schemas.microsoft.com/office/drawing/2014/main" id="{1602F37E-94B7-CADC-626D-B42AEECD3E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
        <p:nvSpPr>
          <p:cNvPr id="4" name="Slide Number Placeholder 3">
            <a:extLst>
              <a:ext uri="{FF2B5EF4-FFF2-40B4-BE49-F238E27FC236}">
                <a16:creationId xmlns:a16="http://schemas.microsoft.com/office/drawing/2014/main" id="{F6AD0BF4-481F-0536-DEBE-373BA8DFDFB9}"/>
              </a:ext>
            </a:extLst>
          </p:cNvPr>
          <p:cNvSpPr>
            <a:spLocks noGrp="1"/>
          </p:cNvSpPr>
          <p:nvPr>
            <p:ph type="sldNum" sz="quarter" idx="12"/>
          </p:nvPr>
        </p:nvSpPr>
        <p:spPr/>
        <p:txBody>
          <a:bodyPr/>
          <a:lstStyle/>
          <a:p>
            <a:fld id="{D3060201-1C40-4B39-813D-5CD9493BAEED}" type="slidenum">
              <a:rPr lang="en-US" smtClean="0"/>
              <a:t>26</a:t>
            </a:fld>
            <a:endParaRPr lang="en-US"/>
          </a:p>
        </p:txBody>
      </p:sp>
    </p:spTree>
    <p:extLst>
      <p:ext uri="{BB962C8B-B14F-4D97-AF65-F5344CB8AC3E}">
        <p14:creationId xmlns:p14="http://schemas.microsoft.com/office/powerpoint/2010/main" val="6406860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05B0A-83DB-6EB9-5A5E-68AD2966D160}"/>
              </a:ext>
            </a:extLst>
          </p:cNvPr>
          <p:cNvSpPr>
            <a:spLocks noGrp="1"/>
          </p:cNvSpPr>
          <p:nvPr>
            <p:ph type="title"/>
          </p:nvPr>
        </p:nvSpPr>
        <p:spPr>
          <a:xfrm>
            <a:off x="753361" y="435924"/>
            <a:ext cx="8419214" cy="1325563"/>
          </a:xfrm>
        </p:spPr>
        <p:txBody>
          <a:bodyPr>
            <a:normAutofit/>
          </a:bodyPr>
          <a:lstStyle/>
          <a:p>
            <a:pPr algn="ctr"/>
            <a:r>
              <a:rPr lang="en-US" dirty="0"/>
              <a:t>Congress: Recap</a:t>
            </a:r>
          </a:p>
        </p:txBody>
      </p:sp>
      <p:pic>
        <p:nvPicPr>
          <p:cNvPr id="3" name="Picture 2" descr="A blue and brown logo&#10;&#10;Description automatically generated">
            <a:extLst>
              <a:ext uri="{FF2B5EF4-FFF2-40B4-BE49-F238E27FC236}">
                <a16:creationId xmlns:a16="http://schemas.microsoft.com/office/drawing/2014/main" id="{AC19387B-DDD2-2D1E-3541-3205398258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
        <p:nvSpPr>
          <p:cNvPr id="4" name="Slide Number Placeholder 3">
            <a:extLst>
              <a:ext uri="{FF2B5EF4-FFF2-40B4-BE49-F238E27FC236}">
                <a16:creationId xmlns:a16="http://schemas.microsoft.com/office/drawing/2014/main" id="{8356F1CB-29F9-73BA-57DF-D5455FF6DE7C}"/>
              </a:ext>
            </a:extLst>
          </p:cNvPr>
          <p:cNvSpPr>
            <a:spLocks noGrp="1"/>
          </p:cNvSpPr>
          <p:nvPr>
            <p:ph type="sldNum" sz="quarter" idx="12"/>
          </p:nvPr>
        </p:nvSpPr>
        <p:spPr/>
        <p:txBody>
          <a:bodyPr/>
          <a:lstStyle/>
          <a:p>
            <a:fld id="{D3060201-1C40-4B39-813D-5CD9493BAEED}" type="slidenum">
              <a:rPr lang="en-US" smtClean="0"/>
              <a:t>27</a:t>
            </a:fld>
            <a:endParaRPr lang="en-US"/>
          </a:p>
        </p:txBody>
      </p:sp>
      <p:sp>
        <p:nvSpPr>
          <p:cNvPr id="8" name="Content Placeholder 7">
            <a:extLst>
              <a:ext uri="{FF2B5EF4-FFF2-40B4-BE49-F238E27FC236}">
                <a16:creationId xmlns:a16="http://schemas.microsoft.com/office/drawing/2014/main" id="{9158AB8B-B8D7-E65A-7CDE-F5F5385A11C8}"/>
              </a:ext>
            </a:extLst>
          </p:cNvPr>
          <p:cNvSpPr>
            <a:spLocks noGrp="1"/>
          </p:cNvSpPr>
          <p:nvPr>
            <p:ph idx="1"/>
          </p:nvPr>
        </p:nvSpPr>
        <p:spPr/>
        <p:txBody>
          <a:bodyPr>
            <a:normAutofit/>
          </a:bodyPr>
          <a:lstStyle/>
          <a:p>
            <a:r>
              <a:rPr lang="en-US" dirty="0"/>
              <a:t>In the 4th quarter of 2023, policymakers continued to focus on developing AI policy that balances the promotion of US global leadership in AI against the risks to individuals, businesses, the overall US economy, and our country’s national security. </a:t>
            </a:r>
          </a:p>
          <a:p>
            <a:r>
              <a:rPr lang="en-US" dirty="0"/>
              <a:t>There is a growing recognition of the need to develop a comprehensive regulatory framework that addresses the unique challenges posed by AI technology. </a:t>
            </a:r>
          </a:p>
          <a:p>
            <a:r>
              <a:rPr lang="en-US" dirty="0"/>
              <a:t>Senate AI Working Group leaders Todd Young (R-IN) and Mike Rounds (R-SD) indicated the group is preparing to release a report detailing the group’s plans for AI legislation during the remainder of the 118th Congress. </a:t>
            </a:r>
          </a:p>
          <a:p>
            <a:pPr lvl="1"/>
            <a:r>
              <a:rPr lang="en-US" dirty="0"/>
              <a:t>Sen. Young suggested he is meeting with the leadership of relevant congressional committees to schedule markups of legislation immediately following the report’s release.</a:t>
            </a:r>
          </a:p>
        </p:txBody>
      </p:sp>
    </p:spTree>
    <p:extLst>
      <p:ext uri="{BB962C8B-B14F-4D97-AF65-F5344CB8AC3E}">
        <p14:creationId xmlns:p14="http://schemas.microsoft.com/office/powerpoint/2010/main" val="778152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E0F7D3-FDAD-7ECC-CE57-287FD0334F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EEC5D8-C742-8872-CCE8-EBA3FBD50E00}"/>
              </a:ext>
            </a:extLst>
          </p:cNvPr>
          <p:cNvSpPr>
            <a:spLocks noGrp="1"/>
          </p:cNvSpPr>
          <p:nvPr>
            <p:ph type="title"/>
          </p:nvPr>
        </p:nvSpPr>
        <p:spPr>
          <a:xfrm>
            <a:off x="753361" y="435924"/>
            <a:ext cx="8419214" cy="1325563"/>
          </a:xfrm>
        </p:spPr>
        <p:txBody>
          <a:bodyPr>
            <a:normAutofit/>
          </a:bodyPr>
          <a:lstStyle/>
          <a:p>
            <a:pPr algn="ctr"/>
            <a:r>
              <a:rPr lang="en-US" dirty="0"/>
              <a:t>Congress: Recap</a:t>
            </a:r>
          </a:p>
        </p:txBody>
      </p:sp>
      <p:pic>
        <p:nvPicPr>
          <p:cNvPr id="3" name="Picture 2" descr="A blue and brown logo&#10;&#10;Description automatically generated">
            <a:extLst>
              <a:ext uri="{FF2B5EF4-FFF2-40B4-BE49-F238E27FC236}">
                <a16:creationId xmlns:a16="http://schemas.microsoft.com/office/drawing/2014/main" id="{3F6A440F-77ED-7082-64A0-F2F8C4AC36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
        <p:nvSpPr>
          <p:cNvPr id="4" name="Slide Number Placeholder 3">
            <a:extLst>
              <a:ext uri="{FF2B5EF4-FFF2-40B4-BE49-F238E27FC236}">
                <a16:creationId xmlns:a16="http://schemas.microsoft.com/office/drawing/2014/main" id="{29A36D98-59CC-D437-12F4-945AAFB67F8F}"/>
              </a:ext>
            </a:extLst>
          </p:cNvPr>
          <p:cNvSpPr>
            <a:spLocks noGrp="1"/>
          </p:cNvSpPr>
          <p:nvPr>
            <p:ph type="sldNum" sz="quarter" idx="12"/>
          </p:nvPr>
        </p:nvSpPr>
        <p:spPr/>
        <p:txBody>
          <a:bodyPr/>
          <a:lstStyle/>
          <a:p>
            <a:fld id="{D3060201-1C40-4B39-813D-5CD9493BAEED}" type="slidenum">
              <a:rPr lang="en-US" smtClean="0"/>
              <a:t>28</a:t>
            </a:fld>
            <a:endParaRPr lang="en-US"/>
          </a:p>
        </p:txBody>
      </p:sp>
      <p:sp>
        <p:nvSpPr>
          <p:cNvPr id="8" name="Content Placeholder 7">
            <a:extLst>
              <a:ext uri="{FF2B5EF4-FFF2-40B4-BE49-F238E27FC236}">
                <a16:creationId xmlns:a16="http://schemas.microsoft.com/office/drawing/2014/main" id="{657436CD-4737-5D7A-2BF0-15400497ADD5}"/>
              </a:ext>
            </a:extLst>
          </p:cNvPr>
          <p:cNvSpPr>
            <a:spLocks noGrp="1"/>
          </p:cNvSpPr>
          <p:nvPr>
            <p:ph idx="1"/>
          </p:nvPr>
        </p:nvSpPr>
        <p:spPr/>
        <p:txBody>
          <a:bodyPr>
            <a:normAutofit lnSpcReduction="10000"/>
          </a:bodyPr>
          <a:lstStyle/>
          <a:p>
            <a:pPr marL="0" indent="0">
              <a:buNone/>
            </a:pPr>
            <a:r>
              <a:rPr lang="en-US" sz="2400" b="1" dirty="0"/>
              <a:t>House Launches AI Task Force</a:t>
            </a:r>
          </a:p>
          <a:p>
            <a:r>
              <a:rPr lang="en-US" sz="1800" dirty="0">
                <a:effectLst/>
                <a:ea typeface="Calibri" panose="020F0502020204030204" pitchFamily="34" charset="0"/>
              </a:rPr>
              <a:t>On Tuesday February 20, Speaker Mike Johnson and Democratic Leader Hakeem Jeffries announced the establishment of a bipartisan Task Force on AI to explore how Congress can ensure America continues to lead the world in AI innovation while considering guardrails that may be appropriate to safeguard the nation against current and emerging threats. </a:t>
            </a:r>
          </a:p>
          <a:p>
            <a:r>
              <a:rPr lang="en-US" sz="1800" dirty="0">
                <a:effectLst/>
                <a:ea typeface="Calibri" panose="020F0502020204030204" pitchFamily="34" charset="0"/>
              </a:rPr>
              <a:t>Chair Jay </a:t>
            </a:r>
            <a:r>
              <a:rPr lang="en-US" sz="1800" dirty="0" err="1">
                <a:effectLst/>
                <a:ea typeface="Calibri" panose="020F0502020204030204" pitchFamily="34" charset="0"/>
              </a:rPr>
              <a:t>Obernolte</a:t>
            </a:r>
            <a:r>
              <a:rPr lang="en-US" sz="1800" dirty="0">
                <a:effectLst/>
                <a:ea typeface="Calibri" panose="020F0502020204030204" pitchFamily="34" charset="0"/>
              </a:rPr>
              <a:t> (R-CA) and Co-Chair Ted Lieu (D-CA) will lead the group of 24. According to the press release, the Task Force will seek to produce a comprehensive report that will include guiding principles, forward-looking recommendations and bipartisan policy proposals developed in consultation with committees of jurisdiction. </a:t>
            </a:r>
          </a:p>
          <a:p>
            <a:r>
              <a:rPr lang="en-US" sz="1800" dirty="0">
                <a:effectLst/>
                <a:ea typeface="Calibri" panose="020F0502020204030204" pitchFamily="34" charset="0"/>
              </a:rPr>
              <a:t>They hope to finalize their report before the end of 2024. </a:t>
            </a:r>
          </a:p>
          <a:p>
            <a:r>
              <a:rPr lang="en-US" sz="1800" dirty="0">
                <a:ea typeface="Calibri" panose="020F0502020204030204" pitchFamily="34" charset="0"/>
              </a:rPr>
              <a:t>N</a:t>
            </a:r>
            <a:r>
              <a:rPr lang="en-US" sz="1800" dirty="0">
                <a:effectLst/>
                <a:ea typeface="Calibri" panose="020F0502020204030204" pitchFamily="34" charset="0"/>
              </a:rPr>
              <a:t>otable members include Reps. Darrell Issa (R-CA), Anna Eshoo (D-CA), Ben Cline (R-VA), Don Beyer (D-VA), Laurel Lee (R-FL), and Haley Stevens (D-MI) among others. </a:t>
            </a:r>
            <a:endParaRPr lang="en-US" sz="1800" dirty="0"/>
          </a:p>
        </p:txBody>
      </p:sp>
      <p:sp>
        <p:nvSpPr>
          <p:cNvPr id="5" name="TextBox 4">
            <a:extLst>
              <a:ext uri="{FF2B5EF4-FFF2-40B4-BE49-F238E27FC236}">
                <a16:creationId xmlns:a16="http://schemas.microsoft.com/office/drawing/2014/main" id="{45A118F5-AE42-F268-12AA-1588A5168025}"/>
              </a:ext>
            </a:extLst>
          </p:cNvPr>
          <p:cNvSpPr txBox="1"/>
          <p:nvPr/>
        </p:nvSpPr>
        <p:spPr>
          <a:xfrm>
            <a:off x="2058390" y="6356350"/>
            <a:ext cx="8075220" cy="253916"/>
          </a:xfrm>
          <a:prstGeom prst="rect">
            <a:avLst/>
          </a:prstGeom>
          <a:noFill/>
        </p:spPr>
        <p:txBody>
          <a:bodyPr wrap="square" rtlCol="0">
            <a:spAutoFit/>
          </a:bodyPr>
          <a:lstStyle/>
          <a:p>
            <a:r>
              <a:rPr lang="en-US" sz="1050" dirty="0"/>
              <a:t>Source: </a:t>
            </a:r>
            <a:r>
              <a:rPr lang="en-US" sz="1050" dirty="0">
                <a:hlinkClick r:id="rId4"/>
              </a:rPr>
              <a:t>https://democraticleader.house.gov/media/press-releases/house-launches-bipartisan-task-force-artificial-intelligence</a:t>
            </a:r>
            <a:r>
              <a:rPr lang="en-US" sz="1050" dirty="0"/>
              <a:t> </a:t>
            </a:r>
          </a:p>
        </p:txBody>
      </p:sp>
    </p:spTree>
    <p:extLst>
      <p:ext uri="{BB962C8B-B14F-4D97-AF65-F5344CB8AC3E}">
        <p14:creationId xmlns:p14="http://schemas.microsoft.com/office/powerpoint/2010/main" val="37144766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D1878C-45AE-CFE2-8884-AE329E24EF8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456C17-6E55-AE9E-039D-CE40131CE1A8}"/>
              </a:ext>
            </a:extLst>
          </p:cNvPr>
          <p:cNvSpPr>
            <a:spLocks noGrp="1"/>
          </p:cNvSpPr>
          <p:nvPr>
            <p:ph type="title"/>
          </p:nvPr>
        </p:nvSpPr>
        <p:spPr/>
        <p:txBody>
          <a:bodyPr/>
          <a:lstStyle/>
          <a:p>
            <a:r>
              <a:rPr lang="en-US" dirty="0"/>
              <a:t>New Legislation</a:t>
            </a:r>
          </a:p>
        </p:txBody>
      </p:sp>
      <p:sp>
        <p:nvSpPr>
          <p:cNvPr id="3" name="Content Placeholder 2">
            <a:extLst>
              <a:ext uri="{FF2B5EF4-FFF2-40B4-BE49-F238E27FC236}">
                <a16:creationId xmlns:a16="http://schemas.microsoft.com/office/drawing/2014/main" id="{E9C3769F-1E38-2151-300F-5EC0C29E3E88}"/>
              </a:ext>
            </a:extLst>
          </p:cNvPr>
          <p:cNvSpPr>
            <a:spLocks noGrp="1"/>
          </p:cNvSpPr>
          <p:nvPr>
            <p:ph idx="1"/>
          </p:nvPr>
        </p:nvSpPr>
        <p:spPr/>
        <p:txBody>
          <a:bodyPr>
            <a:normAutofit/>
          </a:bodyPr>
          <a:lstStyle/>
          <a:p>
            <a:r>
              <a:rPr lang="en-US" sz="2200" b="1" dirty="0">
                <a:solidFill>
                  <a:srgbClr val="000000"/>
                </a:solidFill>
                <a:ea typeface="Times New Roman" panose="02020603050405020304" pitchFamily="18" charset="0"/>
              </a:rPr>
              <a:t>AI Foundation Model Transparency Act of 2023</a:t>
            </a:r>
          </a:p>
          <a:p>
            <a:pPr lvl="1"/>
            <a:r>
              <a:rPr lang="en-US" sz="1800" dirty="0">
                <a:solidFill>
                  <a:srgbClr val="000000"/>
                </a:solidFill>
                <a:effectLst/>
                <a:ea typeface="Times New Roman" panose="02020603050405020304" pitchFamily="18" charset="0"/>
              </a:rPr>
              <a:t>The bill would direct the Federal Trade Commission (FTC) to promulgate regulations that establish standards to increase transparency of certain foundational AI models.</a:t>
            </a:r>
          </a:p>
          <a:p>
            <a:pPr lvl="1"/>
            <a:r>
              <a:rPr lang="en-US" dirty="0">
                <a:solidFill>
                  <a:srgbClr val="000000"/>
                </a:solidFill>
                <a:ea typeface="Times New Roman" panose="02020603050405020304" pitchFamily="18" charset="0"/>
              </a:rPr>
              <a:t>Reps. Beyer (D-VA) and Eshoo (D-CA)</a:t>
            </a:r>
            <a:endParaRPr lang="en-US" sz="1800" dirty="0">
              <a:solidFill>
                <a:srgbClr val="000000"/>
              </a:solidFill>
              <a:effectLst/>
              <a:ea typeface="Times New Roman" panose="02020603050405020304" pitchFamily="18" charset="0"/>
            </a:endParaRPr>
          </a:p>
          <a:p>
            <a:r>
              <a:rPr lang="en-US" sz="2200" b="1" dirty="0">
                <a:solidFill>
                  <a:srgbClr val="000000"/>
                </a:solidFill>
                <a:ea typeface="Times New Roman" panose="02020603050405020304" pitchFamily="18" charset="0"/>
              </a:rPr>
              <a:t>Artificial Intelligence Research, Innovation, and Accountability Act</a:t>
            </a:r>
          </a:p>
          <a:p>
            <a:pPr lvl="1"/>
            <a:r>
              <a:rPr lang="en-US" dirty="0">
                <a:solidFill>
                  <a:srgbClr val="000000"/>
                </a:solidFill>
                <a:effectLst/>
                <a:ea typeface="Times New Roman" panose="02020603050405020304" pitchFamily="18" charset="0"/>
              </a:rPr>
              <a:t>Would establish </a:t>
            </a:r>
            <a:r>
              <a:rPr lang="en-US" sz="1800" dirty="0">
                <a:effectLst/>
                <a:ea typeface="Calibri" panose="020F0502020204030204" pitchFamily="34" charset="0"/>
              </a:rPr>
              <a:t>a framework to bolster innovation while bringing greater transparency, accountability, and security to the development and operation of the highest-impact applications of AI. </a:t>
            </a:r>
          </a:p>
          <a:p>
            <a:pPr lvl="1"/>
            <a:r>
              <a:rPr lang="en-US" dirty="0">
                <a:ea typeface="Calibri" panose="020F0502020204030204" pitchFamily="34" charset="0"/>
              </a:rPr>
              <a:t>Sens. Thune (R-SD), Klobuchar (D-MN), Wicker (R-MS), Hickenlooper (D-CO), Lujan (D-NM), Moore Capito (R-WV), Baldwin (D-WI), Lummis (R-WY)</a:t>
            </a:r>
            <a:endParaRPr lang="en-US" sz="1800" dirty="0">
              <a:effectLst/>
              <a:ea typeface="Calibri" panose="020F0502020204030204" pitchFamily="34" charset="0"/>
            </a:endParaRPr>
          </a:p>
          <a:p>
            <a:pPr marL="457200" lvl="1" indent="0">
              <a:buNone/>
            </a:pPr>
            <a:endParaRPr lang="en-US" dirty="0">
              <a:effectLst/>
              <a:ea typeface="Times New Roman" panose="02020603050405020304" pitchFamily="18" charset="0"/>
            </a:endParaRPr>
          </a:p>
          <a:p>
            <a:pPr marL="457200" lvl="1" indent="0">
              <a:buNone/>
            </a:pPr>
            <a:endParaRPr lang="en-US" dirty="0">
              <a:solidFill>
                <a:srgbClr val="000000"/>
              </a:solidFill>
              <a:effectLst/>
              <a:latin typeface="Calibri" panose="020F0502020204030204" pitchFamily="34" charset="0"/>
              <a:ea typeface="Times New Roman" panose="02020603050405020304" pitchFamily="18" charset="0"/>
            </a:endParaRPr>
          </a:p>
          <a:p>
            <a:endParaRPr lang="en-US" sz="1800" dirty="0">
              <a:solidFill>
                <a:srgbClr val="000000"/>
              </a:solidFill>
              <a:effectLst/>
              <a:latin typeface="Calibri" panose="020F0502020204030204" pitchFamily="34"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86EC139C-15B1-A353-F217-D746B761A329}"/>
              </a:ext>
            </a:extLst>
          </p:cNvPr>
          <p:cNvSpPr>
            <a:spLocks noGrp="1"/>
          </p:cNvSpPr>
          <p:nvPr>
            <p:ph type="sldNum" sz="quarter" idx="12"/>
          </p:nvPr>
        </p:nvSpPr>
        <p:spPr/>
        <p:txBody>
          <a:bodyPr/>
          <a:lstStyle/>
          <a:p>
            <a:fld id="{D3060201-1C40-4B39-813D-5CD9493BAEED}" type="slidenum">
              <a:rPr lang="en-US" smtClean="0"/>
              <a:t>29</a:t>
            </a:fld>
            <a:endParaRPr lang="en-US"/>
          </a:p>
        </p:txBody>
      </p:sp>
      <p:pic>
        <p:nvPicPr>
          <p:cNvPr id="5" name="Picture 4" descr="A blue and brown logo&#10;&#10;Description automatically generated">
            <a:extLst>
              <a:ext uri="{FF2B5EF4-FFF2-40B4-BE49-F238E27FC236}">
                <a16:creationId xmlns:a16="http://schemas.microsoft.com/office/drawing/2014/main" id="{6931444E-1F84-274D-6DD5-7BD734678B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Tree>
    <p:extLst>
      <p:ext uri="{BB962C8B-B14F-4D97-AF65-F5344CB8AC3E}">
        <p14:creationId xmlns:p14="http://schemas.microsoft.com/office/powerpoint/2010/main" val="4138391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FB1EB-D766-A3ED-F720-EF4AE741ED0D}"/>
              </a:ext>
            </a:extLst>
          </p:cNvPr>
          <p:cNvSpPr>
            <a:spLocks noGrp="1"/>
          </p:cNvSpPr>
          <p:nvPr>
            <p:ph type="title"/>
          </p:nvPr>
        </p:nvSpPr>
        <p:spPr>
          <a:xfrm>
            <a:off x="838200" y="2372830"/>
            <a:ext cx="10515600" cy="1325563"/>
          </a:xfrm>
        </p:spPr>
        <p:txBody>
          <a:bodyPr/>
          <a:lstStyle/>
          <a:p>
            <a:pPr algn="ctr"/>
            <a:r>
              <a:rPr lang="en-US" dirty="0"/>
              <a:t>Executive Branch</a:t>
            </a:r>
          </a:p>
        </p:txBody>
      </p:sp>
      <p:pic>
        <p:nvPicPr>
          <p:cNvPr id="3" name="Picture 2" descr="A blue and brown logo&#10;&#10;Description automatically generated">
            <a:extLst>
              <a:ext uri="{FF2B5EF4-FFF2-40B4-BE49-F238E27FC236}">
                <a16:creationId xmlns:a16="http://schemas.microsoft.com/office/drawing/2014/main" id="{703E608B-136C-3DA0-A744-EAB586026D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
        <p:nvSpPr>
          <p:cNvPr id="4" name="Slide Number Placeholder 3">
            <a:extLst>
              <a:ext uri="{FF2B5EF4-FFF2-40B4-BE49-F238E27FC236}">
                <a16:creationId xmlns:a16="http://schemas.microsoft.com/office/drawing/2014/main" id="{7A79E64C-97C8-5DB3-20AB-ADC4571A6FFC}"/>
              </a:ext>
            </a:extLst>
          </p:cNvPr>
          <p:cNvSpPr>
            <a:spLocks noGrp="1"/>
          </p:cNvSpPr>
          <p:nvPr>
            <p:ph type="sldNum" sz="quarter" idx="12"/>
          </p:nvPr>
        </p:nvSpPr>
        <p:spPr/>
        <p:txBody>
          <a:bodyPr/>
          <a:lstStyle/>
          <a:p>
            <a:fld id="{D3060201-1C40-4B39-813D-5CD9493BAEED}" type="slidenum">
              <a:rPr lang="en-US" smtClean="0"/>
              <a:t>3</a:t>
            </a:fld>
            <a:endParaRPr lang="en-US"/>
          </a:p>
        </p:txBody>
      </p:sp>
    </p:spTree>
    <p:extLst>
      <p:ext uri="{BB962C8B-B14F-4D97-AF65-F5344CB8AC3E}">
        <p14:creationId xmlns:p14="http://schemas.microsoft.com/office/powerpoint/2010/main" val="37896651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D1878C-45AE-CFE2-8884-AE329E24EF8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456C17-6E55-AE9E-039D-CE40131CE1A8}"/>
              </a:ext>
            </a:extLst>
          </p:cNvPr>
          <p:cNvSpPr>
            <a:spLocks noGrp="1"/>
          </p:cNvSpPr>
          <p:nvPr>
            <p:ph type="title"/>
          </p:nvPr>
        </p:nvSpPr>
        <p:spPr/>
        <p:txBody>
          <a:bodyPr/>
          <a:lstStyle/>
          <a:p>
            <a:r>
              <a:rPr lang="en-US" dirty="0"/>
              <a:t>New Legislation</a:t>
            </a:r>
          </a:p>
        </p:txBody>
      </p:sp>
      <p:sp>
        <p:nvSpPr>
          <p:cNvPr id="3" name="Content Placeholder 2">
            <a:extLst>
              <a:ext uri="{FF2B5EF4-FFF2-40B4-BE49-F238E27FC236}">
                <a16:creationId xmlns:a16="http://schemas.microsoft.com/office/drawing/2014/main" id="{E9C3769F-1E38-2151-300F-5EC0C29E3E88}"/>
              </a:ext>
            </a:extLst>
          </p:cNvPr>
          <p:cNvSpPr>
            <a:spLocks noGrp="1"/>
          </p:cNvSpPr>
          <p:nvPr>
            <p:ph idx="1"/>
          </p:nvPr>
        </p:nvSpPr>
        <p:spPr/>
        <p:txBody>
          <a:bodyPr>
            <a:normAutofit fontScale="70000" lnSpcReduction="20000"/>
          </a:bodyPr>
          <a:lstStyle/>
          <a:p>
            <a:r>
              <a:rPr lang="en-US" sz="2200" b="1" dirty="0">
                <a:solidFill>
                  <a:srgbClr val="000000"/>
                </a:solidFill>
                <a:ea typeface="Times New Roman" panose="02020603050405020304" pitchFamily="18" charset="0"/>
              </a:rPr>
              <a:t>AI Transparency in Elections Act </a:t>
            </a:r>
          </a:p>
          <a:p>
            <a:pPr lvl="1"/>
            <a:r>
              <a:rPr lang="en-US" dirty="0">
                <a:solidFill>
                  <a:srgbClr val="000000"/>
                </a:solidFill>
                <a:ea typeface="Times New Roman" panose="02020603050405020304" pitchFamily="18" charset="0"/>
              </a:rPr>
              <a:t>Introduced by Senators Amy Klobuchar (D-MN), and Lisa Murkowski (R-AK) </a:t>
            </a:r>
          </a:p>
          <a:p>
            <a:pPr lvl="1"/>
            <a:r>
              <a:rPr lang="en-US" dirty="0">
                <a:solidFill>
                  <a:srgbClr val="000000"/>
                </a:solidFill>
                <a:ea typeface="Times New Roman" panose="02020603050405020304" pitchFamily="18" charset="0"/>
              </a:rPr>
              <a:t>The bill requires political ads created or altered by AI to have a disclaimer, except when AI is used for only minor alterations, such as color editing, cropping, resizing, and other immaterial uses.</a:t>
            </a:r>
          </a:p>
          <a:p>
            <a:r>
              <a:rPr lang="en-US" sz="1800" b="1" dirty="0">
                <a:effectLst/>
                <a:ea typeface="Times New Roman" panose="02020603050405020304" pitchFamily="18" charset="0"/>
                <a:cs typeface="Aptos" panose="020B0004020202020204" pitchFamily="34" charset="0"/>
              </a:rPr>
              <a:t>Generative AI Copyright Disclosure Act </a:t>
            </a:r>
          </a:p>
          <a:p>
            <a:pPr lvl="1"/>
            <a:r>
              <a:rPr lang="en-US" sz="1600" dirty="0">
                <a:solidFill>
                  <a:srgbClr val="000000"/>
                </a:solidFill>
                <a:ea typeface="Times New Roman" panose="02020603050405020304" pitchFamily="18" charset="0"/>
                <a:cs typeface="Aptos" panose="020B0004020202020204" pitchFamily="34" charset="0"/>
              </a:rPr>
              <a:t>Introduced by Rep. Adam Schiff (D-CA)</a:t>
            </a:r>
          </a:p>
          <a:p>
            <a:pPr lvl="1"/>
            <a:r>
              <a:rPr lang="en-US" sz="1600" dirty="0">
                <a:solidFill>
                  <a:srgbClr val="000000"/>
                </a:solidFill>
                <a:ea typeface="Times New Roman" panose="02020603050405020304" pitchFamily="18" charset="0"/>
                <a:cs typeface="Aptos" panose="020B0004020202020204" pitchFamily="34" charset="0"/>
              </a:rPr>
              <a:t>The bill would require a notice to be submitted to the Register of Copyrights prior to the release of a new generative AI system with regard to all copyrighted works used in building or altering the training dataset for that system. The bill’s requirements would also apply retroactively to previously released generative AI systems.</a:t>
            </a:r>
          </a:p>
          <a:p>
            <a:r>
              <a:rPr lang="en-US" sz="1800" b="1" dirty="0">
                <a:effectLst/>
                <a:ea typeface="Times New Roman" panose="02020603050405020304" pitchFamily="18" charset="0"/>
                <a:cs typeface="Aptos" panose="020B0004020202020204" pitchFamily="34" charset="0"/>
              </a:rPr>
              <a:t>Protecting Consumers from Deceptive AI Act</a:t>
            </a:r>
          </a:p>
          <a:p>
            <a:pPr lvl="1"/>
            <a:r>
              <a:rPr lang="en-US" sz="1600" dirty="0">
                <a:solidFill>
                  <a:srgbClr val="000000"/>
                </a:solidFill>
                <a:effectLst/>
                <a:ea typeface="Times New Roman" panose="02020603050405020304" pitchFamily="18" charset="0"/>
                <a:cs typeface="Aptos" panose="020B0004020202020204" pitchFamily="34" charset="0"/>
              </a:rPr>
              <a:t>Introduced by </a:t>
            </a:r>
            <a:r>
              <a:rPr lang="en-US" sz="1800" dirty="0">
                <a:effectLst/>
                <a:ea typeface="Times New Roman" panose="02020603050405020304" pitchFamily="18" charset="0"/>
              </a:rPr>
              <a:t>Reps. Anna Eshoo (D-CA-16) and Neal Dunn (R-FL-02)</a:t>
            </a:r>
          </a:p>
          <a:p>
            <a:pPr lvl="1"/>
            <a:r>
              <a:rPr lang="en-US" sz="1800" dirty="0">
                <a:effectLst/>
                <a:ea typeface="Times New Roman" panose="02020603050405020304" pitchFamily="18" charset="0"/>
              </a:rPr>
              <a:t>The bill aims to direct the development of standards for identifying and labeling AI-generated content and requiring generative AI developers and online platforms to provide disclosures on AI-generated content. </a:t>
            </a:r>
          </a:p>
          <a:p>
            <a:r>
              <a:rPr lang="en-US" b="1" dirty="0">
                <a:effectLst/>
                <a:ea typeface="Times New Roman" panose="02020603050405020304" pitchFamily="18" charset="0"/>
                <a:cs typeface="Aptos" panose="020B0004020202020204" pitchFamily="34" charset="0"/>
              </a:rPr>
              <a:t>Artificial Intelligence Consumer Opt-In, Notification Standards, and Ethical Norms for Training (AI CONSENT) Act. </a:t>
            </a:r>
          </a:p>
          <a:p>
            <a:pPr lvl="1"/>
            <a:r>
              <a:rPr lang="en-US" dirty="0">
                <a:ea typeface="Times New Roman" panose="02020603050405020304" pitchFamily="18" charset="0"/>
              </a:rPr>
              <a:t>Introduced by Senators Peter Welch (D-VT) and Ben Ray Lujan (D-NM) </a:t>
            </a:r>
          </a:p>
          <a:p>
            <a:pPr lvl="1"/>
            <a:r>
              <a:rPr lang="en-US" dirty="0">
                <a:effectLst/>
                <a:ea typeface="Times New Roman" panose="02020603050405020304" pitchFamily="18" charset="0"/>
              </a:rPr>
              <a:t>The bill would require online platforms to obtain consumers’ express informed consent before using their personal data to train artificial intelligence models. </a:t>
            </a:r>
          </a:p>
          <a:p>
            <a:pPr marL="457200" lvl="1" indent="0">
              <a:buNone/>
            </a:pPr>
            <a:endParaRPr lang="en-US" dirty="0">
              <a:solidFill>
                <a:srgbClr val="000000"/>
              </a:solidFill>
              <a:effectLst/>
              <a:latin typeface="Calibri" panose="020F0502020204030204" pitchFamily="34" charset="0"/>
              <a:ea typeface="Times New Roman" panose="02020603050405020304" pitchFamily="18" charset="0"/>
            </a:endParaRPr>
          </a:p>
          <a:p>
            <a:endParaRPr lang="en-US" sz="1800" dirty="0">
              <a:solidFill>
                <a:srgbClr val="000000"/>
              </a:solidFill>
              <a:effectLst/>
              <a:latin typeface="Calibri" panose="020F0502020204030204" pitchFamily="34"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86EC139C-15B1-A353-F217-D746B761A329}"/>
              </a:ext>
            </a:extLst>
          </p:cNvPr>
          <p:cNvSpPr>
            <a:spLocks noGrp="1"/>
          </p:cNvSpPr>
          <p:nvPr>
            <p:ph type="sldNum" sz="quarter" idx="12"/>
          </p:nvPr>
        </p:nvSpPr>
        <p:spPr/>
        <p:txBody>
          <a:bodyPr/>
          <a:lstStyle/>
          <a:p>
            <a:fld id="{D3060201-1C40-4B39-813D-5CD9493BAEED}" type="slidenum">
              <a:rPr lang="en-US" smtClean="0"/>
              <a:t>30</a:t>
            </a:fld>
            <a:endParaRPr lang="en-US"/>
          </a:p>
        </p:txBody>
      </p:sp>
      <p:pic>
        <p:nvPicPr>
          <p:cNvPr id="5" name="Picture 4" descr="A blue and brown logo&#10;&#10;Description automatically generated">
            <a:extLst>
              <a:ext uri="{FF2B5EF4-FFF2-40B4-BE49-F238E27FC236}">
                <a16:creationId xmlns:a16="http://schemas.microsoft.com/office/drawing/2014/main" id="{6931444E-1F84-274D-6DD5-7BD734678B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Tree>
    <p:extLst>
      <p:ext uri="{BB962C8B-B14F-4D97-AF65-F5344CB8AC3E}">
        <p14:creationId xmlns:p14="http://schemas.microsoft.com/office/powerpoint/2010/main" val="26073322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B8E81-7783-1F99-8A94-F7A9880AA314}"/>
              </a:ext>
            </a:extLst>
          </p:cNvPr>
          <p:cNvSpPr>
            <a:spLocks noGrp="1"/>
          </p:cNvSpPr>
          <p:nvPr>
            <p:ph type="title"/>
          </p:nvPr>
        </p:nvSpPr>
        <p:spPr/>
        <p:txBody>
          <a:bodyPr/>
          <a:lstStyle/>
          <a:p>
            <a:r>
              <a:rPr lang="en-US" dirty="0"/>
              <a:t>New Legislation</a:t>
            </a:r>
          </a:p>
        </p:txBody>
      </p:sp>
      <p:sp>
        <p:nvSpPr>
          <p:cNvPr id="3" name="Content Placeholder 2">
            <a:extLst>
              <a:ext uri="{FF2B5EF4-FFF2-40B4-BE49-F238E27FC236}">
                <a16:creationId xmlns:a16="http://schemas.microsoft.com/office/drawing/2014/main" id="{9C8393DE-140A-1489-5D2F-5CD215EDBFED}"/>
              </a:ext>
            </a:extLst>
          </p:cNvPr>
          <p:cNvSpPr>
            <a:spLocks noGrp="1"/>
          </p:cNvSpPr>
          <p:nvPr>
            <p:ph idx="1"/>
          </p:nvPr>
        </p:nvSpPr>
        <p:spPr/>
        <p:txBody>
          <a:bodyPr>
            <a:normAutofit/>
          </a:bodyPr>
          <a:lstStyle/>
          <a:p>
            <a:r>
              <a:rPr lang="en-US" b="1" dirty="0"/>
              <a:t>Nurture Originals, Foster Art, and Keep Entertainment Safe (NO FAKES) Act</a:t>
            </a:r>
          </a:p>
          <a:p>
            <a:pPr lvl="1"/>
            <a:r>
              <a:rPr lang="en-US" sz="1700" dirty="0">
                <a:solidFill>
                  <a:srgbClr val="000000"/>
                </a:solidFill>
                <a:effectLst/>
                <a:ea typeface="Times New Roman" panose="02020603050405020304" pitchFamily="18" charset="0"/>
              </a:rPr>
              <a:t>Discussion Draft </a:t>
            </a:r>
          </a:p>
          <a:p>
            <a:pPr lvl="1"/>
            <a:r>
              <a:rPr lang="en-US" sz="1700" dirty="0">
                <a:solidFill>
                  <a:srgbClr val="000000"/>
                </a:solidFill>
                <a:effectLst/>
                <a:ea typeface="Times New Roman" panose="02020603050405020304" pitchFamily="18" charset="0"/>
              </a:rPr>
              <a:t>The bill would provide both celebrities and ordinary citizens with a course of action against those who use artificial intelligence (AI) to make unauthorized replicas of their likenesses.</a:t>
            </a:r>
          </a:p>
          <a:p>
            <a:pPr lvl="1"/>
            <a:r>
              <a:rPr lang="en-US" sz="1700" dirty="0">
                <a:solidFill>
                  <a:srgbClr val="000000"/>
                </a:solidFill>
                <a:ea typeface="Times New Roman" panose="02020603050405020304" pitchFamily="18" charset="0"/>
              </a:rPr>
              <a:t>Sens. Coons (D-DE), Blackburn (R-TN), Klobuchar (D-MN), Tillis (R-NC)</a:t>
            </a:r>
            <a:endParaRPr lang="en-US" sz="1600" dirty="0">
              <a:solidFill>
                <a:srgbClr val="000000"/>
              </a:solidFill>
              <a:effectLst/>
              <a:ea typeface="Times New Roman" panose="02020603050405020304" pitchFamily="18" charset="0"/>
            </a:endParaRPr>
          </a:p>
          <a:p>
            <a:r>
              <a:rPr lang="en-US" b="1" dirty="0">
                <a:solidFill>
                  <a:srgbClr val="000000"/>
                </a:solidFill>
                <a:ea typeface="Times New Roman" panose="02020603050405020304" pitchFamily="18" charset="0"/>
              </a:rPr>
              <a:t>No Artificial Intelligence Fake Replicas and Unauthorized Duplications (NO AI FRAUD) Act</a:t>
            </a:r>
          </a:p>
          <a:p>
            <a:pPr lvl="1"/>
            <a:r>
              <a:rPr lang="en-US" sz="1700" dirty="0">
                <a:effectLst/>
                <a:ea typeface="Times New Roman" panose="02020603050405020304" pitchFamily="18" charset="0"/>
              </a:rPr>
              <a:t>The bill would establish liability for unauthorized uses of an individual’s voice or likeness in a personalized cloning service that is distributed, transmitted, or made available to the public. </a:t>
            </a:r>
          </a:p>
          <a:p>
            <a:pPr lvl="1"/>
            <a:r>
              <a:rPr lang="en-US" sz="1700" dirty="0">
                <a:ea typeface="Times New Roman" panose="02020603050405020304" pitchFamily="18" charset="0"/>
              </a:rPr>
              <a:t>Reps. Salazar (R-FL), Dean (D-PA), Moran (R-TX), </a:t>
            </a:r>
            <a:r>
              <a:rPr lang="en-US" sz="1700" dirty="0" err="1">
                <a:ea typeface="Times New Roman" panose="02020603050405020304" pitchFamily="18" charset="0"/>
              </a:rPr>
              <a:t>Morelle</a:t>
            </a:r>
            <a:r>
              <a:rPr lang="en-US" sz="1700" dirty="0">
                <a:ea typeface="Times New Roman" panose="02020603050405020304" pitchFamily="18" charset="0"/>
              </a:rPr>
              <a:t> (D-NY), Wittman (R-VA), Ferguson (R-GA), Cuellar (D-TX), Ivey (D-MD), Davis (D-NC)</a:t>
            </a:r>
            <a:endParaRPr lang="en-US" dirty="0">
              <a:solidFill>
                <a:srgbClr val="000000"/>
              </a:solidFill>
              <a:effectLst/>
              <a:latin typeface="Calibri" panose="020F0502020204030204" pitchFamily="34" charset="0"/>
              <a:ea typeface="Times New Roman" panose="02020603050405020304" pitchFamily="18" charset="0"/>
            </a:endParaRPr>
          </a:p>
          <a:p>
            <a:endParaRPr lang="en-US" sz="1800" dirty="0">
              <a:solidFill>
                <a:srgbClr val="000000"/>
              </a:solidFill>
              <a:effectLst/>
              <a:latin typeface="Calibri" panose="020F0502020204030204" pitchFamily="34"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133F147D-2F8D-9AC2-B9F8-CC41E2ACED5A}"/>
              </a:ext>
            </a:extLst>
          </p:cNvPr>
          <p:cNvSpPr>
            <a:spLocks noGrp="1"/>
          </p:cNvSpPr>
          <p:nvPr>
            <p:ph type="sldNum" sz="quarter" idx="12"/>
          </p:nvPr>
        </p:nvSpPr>
        <p:spPr/>
        <p:txBody>
          <a:bodyPr/>
          <a:lstStyle/>
          <a:p>
            <a:fld id="{D3060201-1C40-4B39-813D-5CD9493BAEED}" type="slidenum">
              <a:rPr lang="en-US" smtClean="0"/>
              <a:t>31</a:t>
            </a:fld>
            <a:endParaRPr lang="en-US"/>
          </a:p>
        </p:txBody>
      </p:sp>
      <p:pic>
        <p:nvPicPr>
          <p:cNvPr id="5" name="Picture 4" descr="A blue and brown logo&#10;&#10;Description automatically generated">
            <a:extLst>
              <a:ext uri="{FF2B5EF4-FFF2-40B4-BE49-F238E27FC236}">
                <a16:creationId xmlns:a16="http://schemas.microsoft.com/office/drawing/2014/main" id="{F7E83A46-0A44-443F-DC5D-C3F194D6EB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Tree>
    <p:extLst>
      <p:ext uri="{BB962C8B-B14F-4D97-AF65-F5344CB8AC3E}">
        <p14:creationId xmlns:p14="http://schemas.microsoft.com/office/powerpoint/2010/main" val="23352069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418EB5-042A-D1D0-DA38-02B9B9AE1E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0BB659-3E45-C62F-84F3-2F377C1CC49C}"/>
              </a:ext>
            </a:extLst>
          </p:cNvPr>
          <p:cNvSpPr>
            <a:spLocks noGrp="1"/>
          </p:cNvSpPr>
          <p:nvPr>
            <p:ph type="title"/>
          </p:nvPr>
        </p:nvSpPr>
        <p:spPr>
          <a:xfrm>
            <a:off x="838200" y="365125"/>
            <a:ext cx="8334375" cy="1325563"/>
          </a:xfrm>
        </p:spPr>
        <p:txBody>
          <a:bodyPr>
            <a:noAutofit/>
          </a:bodyPr>
          <a:lstStyle/>
          <a:p>
            <a:r>
              <a:rPr lang="en-US" sz="4400" dirty="0"/>
              <a:t>Comparison of NO AI FRAUD Act vs. NO FAKES Act</a:t>
            </a:r>
          </a:p>
        </p:txBody>
      </p:sp>
      <p:sp>
        <p:nvSpPr>
          <p:cNvPr id="3" name="Content Placeholder 2">
            <a:extLst>
              <a:ext uri="{FF2B5EF4-FFF2-40B4-BE49-F238E27FC236}">
                <a16:creationId xmlns:a16="http://schemas.microsoft.com/office/drawing/2014/main" id="{373C0A78-2D37-B1E0-D822-48EA96FF0391}"/>
              </a:ext>
            </a:extLst>
          </p:cNvPr>
          <p:cNvSpPr>
            <a:spLocks noGrp="1"/>
          </p:cNvSpPr>
          <p:nvPr>
            <p:ph idx="1"/>
          </p:nvPr>
        </p:nvSpPr>
        <p:spPr/>
        <p:txBody>
          <a:bodyPr>
            <a:normAutofit/>
          </a:bodyPr>
          <a:lstStyle/>
          <a:p>
            <a:r>
              <a:rPr lang="en-US" dirty="0">
                <a:solidFill>
                  <a:srgbClr val="000000"/>
                </a:solidFill>
                <a:effectLst/>
                <a:ea typeface="Times New Roman" panose="02020603050405020304" pitchFamily="18" charset="0"/>
              </a:rPr>
              <a:t>House bill IP rights are granted through 10 years after death.</a:t>
            </a:r>
          </a:p>
          <a:p>
            <a:pPr lvl="1"/>
            <a:r>
              <a:rPr lang="en-US" dirty="0">
                <a:solidFill>
                  <a:srgbClr val="000000"/>
                </a:solidFill>
                <a:effectLst/>
                <a:ea typeface="Times New Roman" panose="02020603050405020304" pitchFamily="18" charset="0"/>
              </a:rPr>
              <a:t>Senate bill is 70 years after death.</a:t>
            </a:r>
          </a:p>
          <a:p>
            <a:r>
              <a:rPr lang="en-US" dirty="0">
                <a:solidFill>
                  <a:srgbClr val="000000"/>
                </a:solidFill>
                <a:effectLst/>
                <a:ea typeface="Times New Roman" panose="02020603050405020304" pitchFamily="18" charset="0"/>
              </a:rPr>
              <a:t>The House bill establishes two tiers of penalties for unauthorized uses. $50,000 for a clone, $5,000 for a replica.</a:t>
            </a:r>
          </a:p>
          <a:p>
            <a:pPr lvl="1"/>
            <a:r>
              <a:rPr lang="en-US" dirty="0">
                <a:solidFill>
                  <a:srgbClr val="000000"/>
                </a:solidFill>
                <a:effectLst/>
                <a:ea typeface="Times New Roman" panose="02020603050405020304" pitchFamily="18" charset="0"/>
              </a:rPr>
              <a:t>The Senate only states $5,000 per violation.</a:t>
            </a:r>
          </a:p>
          <a:p>
            <a:r>
              <a:rPr lang="en-US" dirty="0">
                <a:solidFill>
                  <a:srgbClr val="000000"/>
                </a:solidFill>
                <a:effectLst/>
                <a:ea typeface="Times New Roman" panose="02020603050405020304" pitchFamily="18" charset="0"/>
              </a:rPr>
              <a:t>The Senate bill explicitly lists exceptions to uses such as news, public affairs, sports broadcast, documentary, etc.</a:t>
            </a:r>
          </a:p>
          <a:p>
            <a:pPr lvl="1"/>
            <a:r>
              <a:rPr lang="en-US" dirty="0">
                <a:solidFill>
                  <a:srgbClr val="000000"/>
                </a:solidFill>
                <a:effectLst/>
                <a:ea typeface="Times New Roman" panose="02020603050405020304" pitchFamily="18" charset="0"/>
              </a:rPr>
              <a:t>House bill asks if the use is di </a:t>
            </a:r>
            <a:r>
              <a:rPr lang="en-US" dirty="0" err="1">
                <a:solidFill>
                  <a:srgbClr val="000000"/>
                </a:solidFill>
                <a:effectLst/>
                <a:ea typeface="Times New Roman" panose="02020603050405020304" pitchFamily="18" charset="0"/>
              </a:rPr>
              <a:t>minimus</a:t>
            </a:r>
            <a:r>
              <a:rPr lang="en-US" dirty="0">
                <a:solidFill>
                  <a:srgbClr val="000000"/>
                </a:solidFill>
                <a:effectLst/>
                <a:ea typeface="Times New Roman" panose="02020603050405020304" pitchFamily="18" charset="0"/>
              </a:rPr>
              <a:t>, for commercial purposes, or competing in the marketplace.</a:t>
            </a:r>
          </a:p>
          <a:p>
            <a:r>
              <a:rPr lang="en-US" dirty="0">
                <a:solidFill>
                  <a:srgbClr val="000000"/>
                </a:solidFill>
                <a:effectLst/>
                <a:ea typeface="Times New Roman" panose="02020603050405020304" pitchFamily="18" charset="0"/>
              </a:rPr>
              <a:t>ACG has a full comparison available upon request. </a:t>
            </a:r>
          </a:p>
          <a:p>
            <a:endParaRPr lang="en-US" sz="1800" dirty="0">
              <a:solidFill>
                <a:srgbClr val="000000"/>
              </a:solidFill>
              <a:effectLst/>
              <a:latin typeface="Calibri" panose="020F0502020204030204" pitchFamily="34"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16496989-DFBB-59B2-1529-64C427A64678}"/>
              </a:ext>
            </a:extLst>
          </p:cNvPr>
          <p:cNvSpPr>
            <a:spLocks noGrp="1"/>
          </p:cNvSpPr>
          <p:nvPr>
            <p:ph type="sldNum" sz="quarter" idx="12"/>
          </p:nvPr>
        </p:nvSpPr>
        <p:spPr/>
        <p:txBody>
          <a:bodyPr/>
          <a:lstStyle/>
          <a:p>
            <a:fld id="{D3060201-1C40-4B39-813D-5CD9493BAEED}" type="slidenum">
              <a:rPr lang="en-US" smtClean="0"/>
              <a:t>32</a:t>
            </a:fld>
            <a:endParaRPr lang="en-US" dirty="0"/>
          </a:p>
        </p:txBody>
      </p:sp>
      <p:pic>
        <p:nvPicPr>
          <p:cNvPr id="5" name="Picture 4" descr="A blue and brown logo&#10;&#10;Description automatically generated">
            <a:extLst>
              <a:ext uri="{FF2B5EF4-FFF2-40B4-BE49-F238E27FC236}">
                <a16:creationId xmlns:a16="http://schemas.microsoft.com/office/drawing/2014/main" id="{E29EC494-3926-AAF4-9E95-816239F789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Tree>
    <p:extLst>
      <p:ext uri="{BB962C8B-B14F-4D97-AF65-F5344CB8AC3E}">
        <p14:creationId xmlns:p14="http://schemas.microsoft.com/office/powerpoint/2010/main" val="439644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418EB5-042A-D1D0-DA38-02B9B9AE1E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0BB659-3E45-C62F-84F3-2F377C1CC49C}"/>
              </a:ext>
            </a:extLst>
          </p:cNvPr>
          <p:cNvSpPr>
            <a:spLocks noGrp="1"/>
          </p:cNvSpPr>
          <p:nvPr>
            <p:ph type="title"/>
          </p:nvPr>
        </p:nvSpPr>
        <p:spPr>
          <a:xfrm>
            <a:off x="838200" y="365125"/>
            <a:ext cx="8334375" cy="1325563"/>
          </a:xfrm>
        </p:spPr>
        <p:txBody>
          <a:bodyPr>
            <a:noAutofit/>
          </a:bodyPr>
          <a:lstStyle/>
          <a:p>
            <a:r>
              <a:rPr lang="en-US" sz="4400" dirty="0"/>
              <a:t>Other Congressional Activities</a:t>
            </a:r>
          </a:p>
        </p:txBody>
      </p:sp>
      <p:sp>
        <p:nvSpPr>
          <p:cNvPr id="3" name="Content Placeholder 2">
            <a:extLst>
              <a:ext uri="{FF2B5EF4-FFF2-40B4-BE49-F238E27FC236}">
                <a16:creationId xmlns:a16="http://schemas.microsoft.com/office/drawing/2014/main" id="{373C0A78-2D37-B1E0-D822-48EA96FF0391}"/>
              </a:ext>
            </a:extLst>
          </p:cNvPr>
          <p:cNvSpPr>
            <a:spLocks noGrp="1"/>
          </p:cNvSpPr>
          <p:nvPr>
            <p:ph idx="1"/>
          </p:nvPr>
        </p:nvSpPr>
        <p:spPr/>
        <p:txBody>
          <a:bodyPr>
            <a:normAutofit/>
          </a:bodyPr>
          <a:lstStyle/>
          <a:p>
            <a:pPr marL="0" indent="0">
              <a:buNone/>
            </a:pPr>
            <a:r>
              <a:rPr lang="en-US" b="1" dirty="0">
                <a:solidFill>
                  <a:srgbClr val="000000"/>
                </a:solidFill>
                <a:ea typeface="Times New Roman" panose="02020603050405020304" pitchFamily="18" charset="0"/>
              </a:rPr>
              <a:t>House Small Business Committee AI Report</a:t>
            </a:r>
          </a:p>
          <a:p>
            <a:r>
              <a:rPr lang="en-US" dirty="0">
                <a:solidFill>
                  <a:srgbClr val="000000"/>
                </a:solidFill>
                <a:ea typeface="Times New Roman" panose="02020603050405020304" pitchFamily="18" charset="0"/>
              </a:rPr>
              <a:t>On </a:t>
            </a:r>
            <a:r>
              <a:rPr lang="en-US" dirty="0">
                <a:solidFill>
                  <a:srgbClr val="000000"/>
                </a:solidFill>
                <a:effectLst/>
                <a:ea typeface="Times New Roman" panose="02020603050405020304" pitchFamily="18" charset="0"/>
              </a:rPr>
              <a:t>March 19, House Small Business Committee Ranking Member Nydia M. Velázquez (D-NY) released a report exploring the impact of the increasing popularity of generative artificial intelligence on America’s small content creators. </a:t>
            </a:r>
          </a:p>
          <a:p>
            <a:r>
              <a:rPr lang="en-US" dirty="0">
                <a:solidFill>
                  <a:srgbClr val="000000"/>
                </a:solidFill>
                <a:effectLst/>
                <a:ea typeface="Times New Roman" panose="02020603050405020304" pitchFamily="18" charset="0"/>
              </a:rPr>
              <a:t>The report examines a number of policy recommendations to protect small creators such as </a:t>
            </a:r>
          </a:p>
          <a:p>
            <a:pPr lvl="1"/>
            <a:r>
              <a:rPr lang="en-US" dirty="0">
                <a:solidFill>
                  <a:srgbClr val="000000"/>
                </a:solidFill>
                <a:effectLst/>
                <a:ea typeface="Times New Roman" panose="02020603050405020304" pitchFamily="18" charset="0"/>
              </a:rPr>
              <a:t>Requiring </a:t>
            </a:r>
            <a:r>
              <a:rPr lang="en-US" dirty="0" err="1">
                <a:solidFill>
                  <a:srgbClr val="000000"/>
                </a:solidFill>
                <a:effectLst/>
                <a:ea typeface="Times New Roman" panose="02020603050405020304" pitchFamily="18" charset="0"/>
              </a:rPr>
              <a:t>GenAI</a:t>
            </a:r>
            <a:r>
              <a:rPr lang="en-US" dirty="0">
                <a:solidFill>
                  <a:srgbClr val="000000"/>
                </a:solidFill>
                <a:effectLst/>
                <a:ea typeface="Times New Roman" panose="02020603050405020304" pitchFamily="18" charset="0"/>
              </a:rPr>
              <a:t> firms to disclose unlicensed contents of their training datasets</a:t>
            </a:r>
          </a:p>
          <a:p>
            <a:pPr lvl="1"/>
            <a:r>
              <a:rPr lang="en-US" dirty="0">
                <a:solidFill>
                  <a:srgbClr val="000000"/>
                </a:solidFill>
                <a:ea typeface="Times New Roman" panose="02020603050405020304" pitchFamily="18" charset="0"/>
              </a:rPr>
              <a:t>C</a:t>
            </a:r>
            <a:r>
              <a:rPr lang="en-US" dirty="0">
                <a:solidFill>
                  <a:srgbClr val="000000"/>
                </a:solidFill>
                <a:effectLst/>
                <a:ea typeface="Times New Roman" panose="02020603050405020304" pitchFamily="18" charset="0"/>
              </a:rPr>
              <a:t>reating licensing and opt-out schemes for the use of online content in </a:t>
            </a:r>
            <a:r>
              <a:rPr lang="en-US" dirty="0" err="1">
                <a:solidFill>
                  <a:srgbClr val="000000"/>
                </a:solidFill>
                <a:effectLst/>
                <a:ea typeface="Times New Roman" panose="02020603050405020304" pitchFamily="18" charset="0"/>
              </a:rPr>
              <a:t>GenAI</a:t>
            </a:r>
            <a:r>
              <a:rPr lang="en-US" dirty="0">
                <a:solidFill>
                  <a:srgbClr val="000000"/>
                </a:solidFill>
                <a:effectLst/>
                <a:ea typeface="Times New Roman" panose="02020603050405020304" pitchFamily="18" charset="0"/>
              </a:rPr>
              <a:t> training</a:t>
            </a:r>
          </a:p>
          <a:p>
            <a:pPr lvl="1"/>
            <a:r>
              <a:rPr lang="en-US" dirty="0">
                <a:solidFill>
                  <a:srgbClr val="000000"/>
                </a:solidFill>
                <a:ea typeface="Times New Roman" panose="02020603050405020304" pitchFamily="18" charset="0"/>
              </a:rPr>
              <a:t>G</a:t>
            </a:r>
            <a:r>
              <a:rPr lang="en-US" dirty="0">
                <a:solidFill>
                  <a:srgbClr val="000000"/>
                </a:solidFill>
                <a:effectLst/>
                <a:ea typeface="Times New Roman" panose="02020603050405020304" pitchFamily="18" charset="0"/>
              </a:rPr>
              <a:t>overnment-made training datasets</a:t>
            </a:r>
          </a:p>
          <a:p>
            <a:pPr lvl="1"/>
            <a:r>
              <a:rPr lang="en-US" dirty="0">
                <a:solidFill>
                  <a:srgbClr val="000000"/>
                </a:solidFill>
                <a:ea typeface="Times New Roman" panose="02020603050405020304" pitchFamily="18" charset="0"/>
              </a:rPr>
              <a:t>W</a:t>
            </a:r>
            <a:r>
              <a:rPr lang="en-US" dirty="0">
                <a:solidFill>
                  <a:srgbClr val="000000"/>
                </a:solidFill>
                <a:effectLst/>
                <a:ea typeface="Times New Roman" panose="02020603050405020304" pitchFamily="18" charset="0"/>
              </a:rPr>
              <a:t>atermarking </a:t>
            </a:r>
            <a:r>
              <a:rPr lang="en-US" dirty="0" err="1">
                <a:solidFill>
                  <a:srgbClr val="000000"/>
                </a:solidFill>
                <a:effectLst/>
                <a:ea typeface="Times New Roman" panose="02020603050405020304" pitchFamily="18" charset="0"/>
              </a:rPr>
              <a:t>GenAI</a:t>
            </a:r>
            <a:r>
              <a:rPr lang="en-US" dirty="0">
                <a:solidFill>
                  <a:srgbClr val="000000"/>
                </a:solidFill>
                <a:effectLst/>
                <a:ea typeface="Times New Roman" panose="02020603050405020304" pitchFamily="18" charset="0"/>
              </a:rPr>
              <a:t> outputs. </a:t>
            </a:r>
          </a:p>
        </p:txBody>
      </p:sp>
      <p:sp>
        <p:nvSpPr>
          <p:cNvPr id="4" name="Slide Number Placeholder 3">
            <a:extLst>
              <a:ext uri="{FF2B5EF4-FFF2-40B4-BE49-F238E27FC236}">
                <a16:creationId xmlns:a16="http://schemas.microsoft.com/office/drawing/2014/main" id="{16496989-DFBB-59B2-1529-64C427A64678}"/>
              </a:ext>
            </a:extLst>
          </p:cNvPr>
          <p:cNvSpPr>
            <a:spLocks noGrp="1"/>
          </p:cNvSpPr>
          <p:nvPr>
            <p:ph type="sldNum" sz="quarter" idx="12"/>
          </p:nvPr>
        </p:nvSpPr>
        <p:spPr/>
        <p:txBody>
          <a:bodyPr/>
          <a:lstStyle/>
          <a:p>
            <a:fld id="{D3060201-1C40-4B39-813D-5CD9493BAEED}" type="slidenum">
              <a:rPr lang="en-US" smtClean="0"/>
              <a:t>33</a:t>
            </a:fld>
            <a:endParaRPr lang="en-US" dirty="0"/>
          </a:p>
        </p:txBody>
      </p:sp>
      <p:pic>
        <p:nvPicPr>
          <p:cNvPr id="5" name="Picture 4" descr="A blue and brown logo&#10;&#10;Description automatically generated">
            <a:extLst>
              <a:ext uri="{FF2B5EF4-FFF2-40B4-BE49-F238E27FC236}">
                <a16:creationId xmlns:a16="http://schemas.microsoft.com/office/drawing/2014/main" id="{E29EC494-3926-AAF4-9E95-816239F789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Tree>
    <p:extLst>
      <p:ext uri="{BB962C8B-B14F-4D97-AF65-F5344CB8AC3E}">
        <p14:creationId xmlns:p14="http://schemas.microsoft.com/office/powerpoint/2010/main" val="16012789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418EB5-042A-D1D0-DA38-02B9B9AE1E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0BB659-3E45-C62F-84F3-2F377C1CC49C}"/>
              </a:ext>
            </a:extLst>
          </p:cNvPr>
          <p:cNvSpPr>
            <a:spLocks noGrp="1"/>
          </p:cNvSpPr>
          <p:nvPr>
            <p:ph type="title"/>
          </p:nvPr>
        </p:nvSpPr>
        <p:spPr>
          <a:xfrm>
            <a:off x="838200" y="365125"/>
            <a:ext cx="8334375" cy="1325563"/>
          </a:xfrm>
        </p:spPr>
        <p:txBody>
          <a:bodyPr>
            <a:noAutofit/>
          </a:bodyPr>
          <a:lstStyle/>
          <a:p>
            <a:r>
              <a:rPr lang="en-US" sz="4400" dirty="0"/>
              <a:t>Other Congressional Activities</a:t>
            </a:r>
          </a:p>
        </p:txBody>
      </p:sp>
      <p:sp>
        <p:nvSpPr>
          <p:cNvPr id="3" name="Content Placeholder 2">
            <a:extLst>
              <a:ext uri="{FF2B5EF4-FFF2-40B4-BE49-F238E27FC236}">
                <a16:creationId xmlns:a16="http://schemas.microsoft.com/office/drawing/2014/main" id="{373C0A78-2D37-B1E0-D822-48EA96FF0391}"/>
              </a:ext>
            </a:extLst>
          </p:cNvPr>
          <p:cNvSpPr>
            <a:spLocks noGrp="1"/>
          </p:cNvSpPr>
          <p:nvPr>
            <p:ph idx="1"/>
          </p:nvPr>
        </p:nvSpPr>
        <p:spPr/>
        <p:txBody>
          <a:bodyPr>
            <a:normAutofit/>
          </a:bodyPr>
          <a:lstStyle/>
          <a:p>
            <a:pPr marL="0" indent="0">
              <a:buNone/>
            </a:pPr>
            <a:r>
              <a:rPr lang="en-US" b="1" dirty="0">
                <a:solidFill>
                  <a:srgbClr val="000000"/>
                </a:solidFill>
                <a:ea typeface="Times New Roman" panose="02020603050405020304" pitchFamily="18" charset="0"/>
              </a:rPr>
              <a:t>New Democrat Coalition AI Working Group Letter to OSTP</a:t>
            </a:r>
          </a:p>
          <a:p>
            <a:r>
              <a:rPr lang="en-US" dirty="0">
                <a:solidFill>
                  <a:srgbClr val="000000"/>
                </a:solidFill>
                <a:ea typeface="Times New Roman" panose="02020603050405020304" pitchFamily="18" charset="0"/>
              </a:rPr>
              <a:t>On Tuesday, March 26, the leaders of the New Democrat Coalition’s AI working group sent a letter to the White House Office of Science and Technology Policy (OSTP) requesting information on how the recent AI executive order’s priorities are being implemented. </a:t>
            </a:r>
          </a:p>
          <a:p>
            <a:r>
              <a:rPr lang="en-US" dirty="0">
                <a:solidFill>
                  <a:srgbClr val="000000"/>
                </a:solidFill>
                <a:ea typeface="Times New Roman" panose="02020603050405020304" pitchFamily="18" charset="0"/>
              </a:rPr>
              <a:t>The letter was authored by Reps. Haley Stevens (D-MI) and Derek Kilmer (D-WA) and signed by an additional 38 coalition members. The group wants to ensure “the responsible development and deployment of artificial intelligence” and that the White House is coordinating interagency AI regulation, prioritizing diversity and focusing on reskilling and upskilling American workers. </a:t>
            </a:r>
            <a:endParaRPr lang="en-US" dirty="0">
              <a:solidFill>
                <a:srgbClr val="000000"/>
              </a:solidFill>
              <a:effectLst/>
              <a:ea typeface="Times New Roman" panose="02020603050405020304" pitchFamily="18" charset="0"/>
            </a:endParaRPr>
          </a:p>
        </p:txBody>
      </p:sp>
      <p:sp>
        <p:nvSpPr>
          <p:cNvPr id="4" name="Slide Number Placeholder 3">
            <a:extLst>
              <a:ext uri="{FF2B5EF4-FFF2-40B4-BE49-F238E27FC236}">
                <a16:creationId xmlns:a16="http://schemas.microsoft.com/office/drawing/2014/main" id="{16496989-DFBB-59B2-1529-64C427A64678}"/>
              </a:ext>
            </a:extLst>
          </p:cNvPr>
          <p:cNvSpPr>
            <a:spLocks noGrp="1"/>
          </p:cNvSpPr>
          <p:nvPr>
            <p:ph type="sldNum" sz="quarter" idx="12"/>
          </p:nvPr>
        </p:nvSpPr>
        <p:spPr/>
        <p:txBody>
          <a:bodyPr/>
          <a:lstStyle/>
          <a:p>
            <a:fld id="{D3060201-1C40-4B39-813D-5CD9493BAEED}" type="slidenum">
              <a:rPr lang="en-US" smtClean="0"/>
              <a:t>34</a:t>
            </a:fld>
            <a:endParaRPr lang="en-US" dirty="0"/>
          </a:p>
        </p:txBody>
      </p:sp>
      <p:pic>
        <p:nvPicPr>
          <p:cNvPr id="5" name="Picture 4" descr="A blue and brown logo&#10;&#10;Description automatically generated">
            <a:extLst>
              <a:ext uri="{FF2B5EF4-FFF2-40B4-BE49-F238E27FC236}">
                <a16:creationId xmlns:a16="http://schemas.microsoft.com/office/drawing/2014/main" id="{E29EC494-3926-AAF4-9E95-816239F789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Tree>
    <p:extLst>
      <p:ext uri="{BB962C8B-B14F-4D97-AF65-F5344CB8AC3E}">
        <p14:creationId xmlns:p14="http://schemas.microsoft.com/office/powerpoint/2010/main" val="33823151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34CD55-80BB-E362-FF8C-62B70FCE81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F9D032-1AAB-BE3A-0600-E518ED9196AC}"/>
              </a:ext>
            </a:extLst>
          </p:cNvPr>
          <p:cNvSpPr>
            <a:spLocks noGrp="1"/>
          </p:cNvSpPr>
          <p:nvPr>
            <p:ph type="title"/>
          </p:nvPr>
        </p:nvSpPr>
        <p:spPr>
          <a:xfrm>
            <a:off x="753361" y="577608"/>
            <a:ext cx="8419214" cy="977586"/>
          </a:xfrm>
        </p:spPr>
        <p:txBody>
          <a:bodyPr anchor="t">
            <a:normAutofit/>
          </a:bodyPr>
          <a:lstStyle/>
          <a:p>
            <a:r>
              <a:rPr lang="en-US" sz="4800" dirty="0"/>
              <a:t>Congress: What to Expect</a:t>
            </a:r>
          </a:p>
        </p:txBody>
      </p:sp>
      <p:pic>
        <p:nvPicPr>
          <p:cNvPr id="3" name="Picture 2" descr="A blue and brown logo&#10;&#10;Description automatically generated">
            <a:extLst>
              <a:ext uri="{FF2B5EF4-FFF2-40B4-BE49-F238E27FC236}">
                <a16:creationId xmlns:a16="http://schemas.microsoft.com/office/drawing/2014/main" id="{1162FF06-1607-C820-4ED6-FE43D74FAF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
        <p:nvSpPr>
          <p:cNvPr id="4" name="Slide Number Placeholder 3">
            <a:extLst>
              <a:ext uri="{FF2B5EF4-FFF2-40B4-BE49-F238E27FC236}">
                <a16:creationId xmlns:a16="http://schemas.microsoft.com/office/drawing/2014/main" id="{30B97957-088A-6775-A6CE-7127BE27BA8E}"/>
              </a:ext>
            </a:extLst>
          </p:cNvPr>
          <p:cNvSpPr>
            <a:spLocks noGrp="1"/>
          </p:cNvSpPr>
          <p:nvPr>
            <p:ph type="sldNum" sz="quarter" idx="12"/>
          </p:nvPr>
        </p:nvSpPr>
        <p:spPr/>
        <p:txBody>
          <a:bodyPr/>
          <a:lstStyle/>
          <a:p>
            <a:fld id="{D3060201-1C40-4B39-813D-5CD9493BAEED}" type="slidenum">
              <a:rPr lang="en-US" smtClean="0"/>
              <a:t>35</a:t>
            </a:fld>
            <a:endParaRPr lang="en-US"/>
          </a:p>
        </p:txBody>
      </p:sp>
      <p:sp>
        <p:nvSpPr>
          <p:cNvPr id="8" name="Content Placeholder 7">
            <a:extLst>
              <a:ext uri="{FF2B5EF4-FFF2-40B4-BE49-F238E27FC236}">
                <a16:creationId xmlns:a16="http://schemas.microsoft.com/office/drawing/2014/main" id="{DEDA7483-68D8-D292-6ECF-6E8CDE17C333}"/>
              </a:ext>
            </a:extLst>
          </p:cNvPr>
          <p:cNvSpPr>
            <a:spLocks noGrp="1"/>
          </p:cNvSpPr>
          <p:nvPr>
            <p:ph idx="1"/>
          </p:nvPr>
        </p:nvSpPr>
        <p:spPr/>
        <p:txBody>
          <a:bodyPr>
            <a:normAutofit/>
          </a:bodyPr>
          <a:lstStyle/>
          <a:p>
            <a:r>
              <a:rPr lang="en-US" sz="1800" dirty="0"/>
              <a:t>According to Congress.gov there are currently 314 bills that have been introduced during the 118</a:t>
            </a:r>
            <a:r>
              <a:rPr lang="en-US" sz="1800" baseline="30000" dirty="0"/>
              <a:t>th</a:t>
            </a:r>
            <a:r>
              <a:rPr lang="en-US" sz="1800" dirty="0"/>
              <a:t> Congress that mention “artificial intelligence.”</a:t>
            </a:r>
          </a:p>
          <a:p>
            <a:pPr lvl="1"/>
            <a:r>
              <a:rPr lang="en-US" dirty="0"/>
              <a:t>House = 164</a:t>
            </a:r>
          </a:p>
          <a:p>
            <a:pPr lvl="1"/>
            <a:r>
              <a:rPr lang="en-US" dirty="0"/>
              <a:t>Senate = 150</a:t>
            </a:r>
          </a:p>
          <a:p>
            <a:r>
              <a:rPr lang="en-US" sz="1800" dirty="0"/>
              <a:t>Is there political will to pass legislation before the 2024 election?</a:t>
            </a:r>
          </a:p>
          <a:p>
            <a:r>
              <a:rPr lang="en-US" sz="1800" dirty="0"/>
              <a:t>What will an AI legislation package look like?</a:t>
            </a:r>
          </a:p>
          <a:p>
            <a:endParaRPr lang="en-US" dirty="0"/>
          </a:p>
          <a:p>
            <a:endParaRPr lang="en-US" dirty="0"/>
          </a:p>
          <a:p>
            <a:endParaRPr lang="en-US" dirty="0"/>
          </a:p>
        </p:txBody>
      </p:sp>
    </p:spTree>
    <p:extLst>
      <p:ext uri="{BB962C8B-B14F-4D97-AF65-F5344CB8AC3E}">
        <p14:creationId xmlns:p14="http://schemas.microsoft.com/office/powerpoint/2010/main" val="20328028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2A13BB-842A-1867-2941-21AA7F654AF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99D61A0-D58C-F330-E0E1-F57E5B668F07}"/>
              </a:ext>
            </a:extLst>
          </p:cNvPr>
          <p:cNvSpPr>
            <a:spLocks noGrp="1"/>
          </p:cNvSpPr>
          <p:nvPr>
            <p:ph type="title"/>
          </p:nvPr>
        </p:nvSpPr>
        <p:spPr>
          <a:xfrm>
            <a:off x="838200" y="2621308"/>
            <a:ext cx="10515600" cy="1325563"/>
          </a:xfrm>
        </p:spPr>
        <p:txBody>
          <a:bodyPr/>
          <a:lstStyle/>
          <a:p>
            <a:pPr algn="ctr"/>
            <a:r>
              <a:rPr lang="en-US" dirty="0"/>
              <a:t>Relevant Lawsuits</a:t>
            </a:r>
          </a:p>
        </p:txBody>
      </p:sp>
      <p:pic>
        <p:nvPicPr>
          <p:cNvPr id="3" name="Picture 2" descr="A blue and brown logo&#10;&#10;Description automatically generated">
            <a:extLst>
              <a:ext uri="{FF2B5EF4-FFF2-40B4-BE49-F238E27FC236}">
                <a16:creationId xmlns:a16="http://schemas.microsoft.com/office/drawing/2014/main" id="{6E1CEB66-6589-61BD-4E7A-A376309F1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
        <p:nvSpPr>
          <p:cNvPr id="4" name="Slide Number Placeholder 3">
            <a:extLst>
              <a:ext uri="{FF2B5EF4-FFF2-40B4-BE49-F238E27FC236}">
                <a16:creationId xmlns:a16="http://schemas.microsoft.com/office/drawing/2014/main" id="{05AB0CFA-A562-46B4-7AA5-D23540AFFE93}"/>
              </a:ext>
            </a:extLst>
          </p:cNvPr>
          <p:cNvSpPr>
            <a:spLocks noGrp="1"/>
          </p:cNvSpPr>
          <p:nvPr>
            <p:ph type="sldNum" sz="quarter" idx="12"/>
          </p:nvPr>
        </p:nvSpPr>
        <p:spPr/>
        <p:txBody>
          <a:bodyPr/>
          <a:lstStyle/>
          <a:p>
            <a:fld id="{D3060201-1C40-4B39-813D-5CD9493BAEED}" type="slidenum">
              <a:rPr lang="en-US" smtClean="0"/>
              <a:t>36</a:t>
            </a:fld>
            <a:endParaRPr lang="en-US"/>
          </a:p>
        </p:txBody>
      </p:sp>
    </p:spTree>
    <p:extLst>
      <p:ext uri="{BB962C8B-B14F-4D97-AF65-F5344CB8AC3E}">
        <p14:creationId xmlns:p14="http://schemas.microsoft.com/office/powerpoint/2010/main" val="36751172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88239-94D0-9931-18A9-31B86CA93A7A}"/>
              </a:ext>
            </a:extLst>
          </p:cNvPr>
          <p:cNvSpPr>
            <a:spLocks noGrp="1"/>
          </p:cNvSpPr>
          <p:nvPr>
            <p:ph type="title"/>
          </p:nvPr>
        </p:nvSpPr>
        <p:spPr>
          <a:xfrm>
            <a:off x="838200" y="136525"/>
            <a:ext cx="10515600" cy="823789"/>
          </a:xfrm>
        </p:spPr>
        <p:txBody>
          <a:bodyPr>
            <a:normAutofit fontScale="90000"/>
          </a:bodyPr>
          <a:lstStyle/>
          <a:p>
            <a:r>
              <a:rPr lang="en-US" dirty="0"/>
              <a:t>Court Cases</a:t>
            </a:r>
          </a:p>
        </p:txBody>
      </p:sp>
      <p:graphicFrame>
        <p:nvGraphicFramePr>
          <p:cNvPr id="5" name="Content Placeholder 4">
            <a:extLst>
              <a:ext uri="{FF2B5EF4-FFF2-40B4-BE49-F238E27FC236}">
                <a16:creationId xmlns:a16="http://schemas.microsoft.com/office/drawing/2014/main" id="{A700D040-2180-F7C7-19E4-27F20C4FD065}"/>
              </a:ext>
            </a:extLst>
          </p:cNvPr>
          <p:cNvGraphicFramePr>
            <a:graphicFrameLocks noGrp="1"/>
          </p:cNvGraphicFramePr>
          <p:nvPr>
            <p:ph idx="1"/>
            <p:extLst>
              <p:ext uri="{D42A27DB-BD31-4B8C-83A1-F6EECF244321}">
                <p14:modId xmlns:p14="http://schemas.microsoft.com/office/powerpoint/2010/main" val="1059796704"/>
              </p:ext>
            </p:extLst>
          </p:nvPr>
        </p:nvGraphicFramePr>
        <p:xfrm>
          <a:off x="838200" y="960314"/>
          <a:ext cx="10680864" cy="5485137"/>
        </p:xfrm>
        <a:graphic>
          <a:graphicData uri="http://schemas.openxmlformats.org/drawingml/2006/table">
            <a:tbl>
              <a:tblPr/>
              <a:tblGrid>
                <a:gridCol w="2670216">
                  <a:extLst>
                    <a:ext uri="{9D8B030D-6E8A-4147-A177-3AD203B41FA5}">
                      <a16:colId xmlns:a16="http://schemas.microsoft.com/office/drawing/2014/main" val="3473379672"/>
                    </a:ext>
                  </a:extLst>
                </a:gridCol>
                <a:gridCol w="2670216">
                  <a:extLst>
                    <a:ext uri="{9D8B030D-6E8A-4147-A177-3AD203B41FA5}">
                      <a16:colId xmlns:a16="http://schemas.microsoft.com/office/drawing/2014/main" val="2532024729"/>
                    </a:ext>
                  </a:extLst>
                </a:gridCol>
                <a:gridCol w="2670216">
                  <a:extLst>
                    <a:ext uri="{9D8B030D-6E8A-4147-A177-3AD203B41FA5}">
                      <a16:colId xmlns:a16="http://schemas.microsoft.com/office/drawing/2014/main" val="2925738258"/>
                    </a:ext>
                  </a:extLst>
                </a:gridCol>
                <a:gridCol w="2670216">
                  <a:extLst>
                    <a:ext uri="{9D8B030D-6E8A-4147-A177-3AD203B41FA5}">
                      <a16:colId xmlns:a16="http://schemas.microsoft.com/office/drawing/2014/main" val="3641126871"/>
                    </a:ext>
                  </a:extLst>
                </a:gridCol>
              </a:tblGrid>
              <a:tr h="242159">
                <a:tc>
                  <a:txBody>
                    <a:bodyPr/>
                    <a:lstStyle/>
                    <a:p>
                      <a:pPr algn="l" fontAlgn="b"/>
                      <a:r>
                        <a:rPr lang="en-US" sz="1200" b="1" dirty="0">
                          <a:effectLst/>
                        </a:rPr>
                        <a:t>Case</a:t>
                      </a:r>
                    </a:p>
                  </a:txBody>
                  <a:tcPr marL="12101" marR="12101" marT="6051" marB="6051" anchor="b">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635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
                      <a:r>
                        <a:rPr lang="en-US" sz="1200" b="1" dirty="0">
                          <a:effectLst/>
                        </a:rPr>
                        <a:t>State Filed In</a:t>
                      </a:r>
                    </a:p>
                  </a:txBody>
                  <a:tcPr marL="12101" marR="12101" marT="6051" marB="6051" anchor="b">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635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
                      <a:r>
                        <a:rPr lang="en-US" sz="1200" b="1" dirty="0">
                          <a:effectLst/>
                        </a:rPr>
                        <a:t>Subject Matter</a:t>
                      </a:r>
                    </a:p>
                  </a:txBody>
                  <a:tcPr marL="12101" marR="12101" marT="6051" marB="6051" anchor="b">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635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
                      <a:r>
                        <a:rPr lang="en-US" sz="1200" b="1">
                          <a:effectLst/>
                        </a:rPr>
                        <a:t>Date Filed</a:t>
                      </a:r>
                    </a:p>
                  </a:txBody>
                  <a:tcPr marL="12101" marR="12101" marT="6051" marB="6051" anchor="b">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635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extLst>
                  <a:ext uri="{0D108BD9-81ED-4DB2-BD59-A6C34878D82A}">
                    <a16:rowId xmlns:a16="http://schemas.microsoft.com/office/drawing/2014/main" val="1034326042"/>
                  </a:ext>
                </a:extLst>
              </a:tr>
              <a:tr h="471321">
                <a:tc>
                  <a:txBody>
                    <a:bodyPr/>
                    <a:lstStyle/>
                    <a:p>
                      <a:pPr algn="l" fontAlgn="base"/>
                      <a:r>
                        <a:rPr lang="en-US" sz="1200" i="1" dirty="0">
                          <a:effectLst/>
                        </a:rPr>
                        <a:t>Main Sequence, Ltd. v. </a:t>
                      </a:r>
                      <a:r>
                        <a:rPr lang="en-US" sz="1200" i="1" dirty="0" err="1">
                          <a:effectLst/>
                        </a:rPr>
                        <a:t>Dudesy</a:t>
                      </a:r>
                      <a:r>
                        <a:rPr lang="en-US" sz="1200" i="1" dirty="0">
                          <a:effectLst/>
                        </a:rPr>
                        <a:t>, LLC</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dirty="0">
                          <a:effectLst/>
                        </a:rPr>
                        <a:t>Central District of California</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dirty="0">
                          <a:effectLst/>
                        </a:rPr>
                        <a:t>Infringement</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a:effectLst/>
                        </a:rPr>
                        <a:t>January 25, 2024</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extLst>
                  <a:ext uri="{0D108BD9-81ED-4DB2-BD59-A6C34878D82A}">
                    <a16:rowId xmlns:a16="http://schemas.microsoft.com/office/drawing/2014/main" val="1593745443"/>
                  </a:ext>
                </a:extLst>
              </a:tr>
              <a:tr h="242159">
                <a:tc>
                  <a:txBody>
                    <a:bodyPr/>
                    <a:lstStyle/>
                    <a:p>
                      <a:pPr algn="l" fontAlgn="base"/>
                      <a:r>
                        <a:rPr lang="en-US" sz="1200" i="1" dirty="0">
                          <a:effectLst/>
                        </a:rPr>
                        <a:t>Basbanes v. Microsoft Corp.</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dirty="0">
                          <a:effectLst/>
                        </a:rPr>
                        <a:t>Southern District of New York</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dirty="0">
                          <a:effectLst/>
                        </a:rPr>
                        <a:t>Infringement</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a:effectLst/>
                        </a:rPr>
                        <a:t>January 5, 2024</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extLst>
                  <a:ext uri="{0D108BD9-81ED-4DB2-BD59-A6C34878D82A}">
                    <a16:rowId xmlns:a16="http://schemas.microsoft.com/office/drawing/2014/main" val="84565525"/>
                  </a:ext>
                </a:extLst>
              </a:tr>
              <a:tr h="242159">
                <a:tc>
                  <a:txBody>
                    <a:bodyPr/>
                    <a:lstStyle/>
                    <a:p>
                      <a:pPr algn="l" fontAlgn="base"/>
                      <a:r>
                        <a:rPr lang="en-US" sz="1200" i="1" dirty="0">
                          <a:effectLst/>
                        </a:rPr>
                        <a:t>New York Times v. OpenAI</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dirty="0">
                          <a:effectLst/>
                        </a:rPr>
                        <a:t>Southern District of New York</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dirty="0">
                          <a:effectLst/>
                        </a:rPr>
                        <a:t>Infringement</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a:effectLst/>
                        </a:rPr>
                        <a:t>December 27, 2023</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extLst>
                  <a:ext uri="{0D108BD9-81ED-4DB2-BD59-A6C34878D82A}">
                    <a16:rowId xmlns:a16="http://schemas.microsoft.com/office/drawing/2014/main" val="3411345129"/>
                  </a:ext>
                </a:extLst>
              </a:tr>
              <a:tr h="242159">
                <a:tc>
                  <a:txBody>
                    <a:bodyPr/>
                    <a:lstStyle/>
                    <a:p>
                      <a:pPr algn="l" fontAlgn="base"/>
                      <a:r>
                        <a:rPr lang="en-US" sz="1200" i="1" dirty="0" err="1">
                          <a:effectLst/>
                        </a:rPr>
                        <a:t>Sancton</a:t>
                      </a:r>
                      <a:r>
                        <a:rPr lang="en-US" sz="1200" i="1" dirty="0">
                          <a:effectLst/>
                        </a:rPr>
                        <a:t> v. OpenAI</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a:effectLst/>
                        </a:rPr>
                        <a:t>Southern District of New York</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dirty="0">
                          <a:effectLst/>
                        </a:rPr>
                        <a:t>Infringement</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a:effectLst/>
                        </a:rPr>
                        <a:t>November 21, 2023</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extLst>
                  <a:ext uri="{0D108BD9-81ED-4DB2-BD59-A6C34878D82A}">
                    <a16:rowId xmlns:a16="http://schemas.microsoft.com/office/drawing/2014/main" val="2006435906"/>
                  </a:ext>
                </a:extLst>
              </a:tr>
              <a:tr h="471321">
                <a:tc>
                  <a:txBody>
                    <a:bodyPr/>
                    <a:lstStyle/>
                    <a:p>
                      <a:pPr algn="l" fontAlgn="base"/>
                      <a:r>
                        <a:rPr lang="en-US" sz="1200" i="1" dirty="0">
                          <a:effectLst/>
                        </a:rPr>
                        <a:t>Concord Music Group, Inc. v. Anthropic PBC</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dirty="0">
                          <a:effectLst/>
                        </a:rPr>
                        <a:t>Middle District of Tennessee</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dirty="0">
                          <a:effectLst/>
                        </a:rPr>
                        <a:t>Infringement</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a:effectLst/>
                        </a:rPr>
                        <a:t>October 18, 2023</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extLst>
                  <a:ext uri="{0D108BD9-81ED-4DB2-BD59-A6C34878D82A}">
                    <a16:rowId xmlns:a16="http://schemas.microsoft.com/office/drawing/2014/main" val="1126916612"/>
                  </a:ext>
                </a:extLst>
              </a:tr>
              <a:tr h="246952">
                <a:tc>
                  <a:txBody>
                    <a:bodyPr/>
                    <a:lstStyle/>
                    <a:p>
                      <a:pPr algn="l" fontAlgn="base"/>
                      <a:r>
                        <a:rPr lang="en-US" sz="1200" i="1" dirty="0">
                          <a:effectLst/>
                        </a:rPr>
                        <a:t>Huckabee v. Meta</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dirty="0">
                          <a:effectLst/>
                        </a:rPr>
                        <a:t>Northern District of California</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a:effectLst/>
                        </a:rPr>
                        <a:t>Infringement</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dirty="0">
                          <a:effectLst/>
                        </a:rPr>
                        <a:t>October 17, 2023</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extLst>
                  <a:ext uri="{0D108BD9-81ED-4DB2-BD59-A6C34878D82A}">
                    <a16:rowId xmlns:a16="http://schemas.microsoft.com/office/drawing/2014/main" val="1639636696"/>
                  </a:ext>
                </a:extLst>
              </a:tr>
              <a:tr h="242159">
                <a:tc>
                  <a:txBody>
                    <a:bodyPr/>
                    <a:lstStyle/>
                    <a:p>
                      <a:pPr algn="l" fontAlgn="base"/>
                      <a:r>
                        <a:rPr lang="en-US" sz="1200" i="1" dirty="0">
                          <a:effectLst/>
                        </a:rPr>
                        <a:t>Authors Guild v. OpenAI</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dirty="0">
                          <a:effectLst/>
                        </a:rPr>
                        <a:t>Southern District of New York</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a:effectLst/>
                        </a:rPr>
                        <a:t>Infringement</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dirty="0">
                          <a:effectLst/>
                        </a:rPr>
                        <a:t>September 19, 2023</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extLst>
                  <a:ext uri="{0D108BD9-81ED-4DB2-BD59-A6C34878D82A}">
                    <a16:rowId xmlns:a16="http://schemas.microsoft.com/office/drawing/2014/main" val="316058815"/>
                  </a:ext>
                </a:extLst>
              </a:tr>
              <a:tr h="246952">
                <a:tc>
                  <a:txBody>
                    <a:bodyPr/>
                    <a:lstStyle/>
                    <a:p>
                      <a:pPr algn="l" fontAlgn="base"/>
                      <a:r>
                        <a:rPr lang="en-US" sz="1200" i="1" dirty="0">
                          <a:effectLst/>
                        </a:rPr>
                        <a:t>Chabon v. Meta</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dirty="0">
                          <a:effectLst/>
                        </a:rPr>
                        <a:t>Northern District of California</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a:effectLst/>
                        </a:rPr>
                        <a:t>Infringement</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a:effectLst/>
                        </a:rPr>
                        <a:t>September 12, 2023</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extLst>
                  <a:ext uri="{0D108BD9-81ED-4DB2-BD59-A6C34878D82A}">
                    <a16:rowId xmlns:a16="http://schemas.microsoft.com/office/drawing/2014/main" val="2083425182"/>
                  </a:ext>
                </a:extLst>
              </a:tr>
              <a:tr h="246952">
                <a:tc>
                  <a:txBody>
                    <a:bodyPr/>
                    <a:lstStyle/>
                    <a:p>
                      <a:pPr algn="l" fontAlgn="base"/>
                      <a:r>
                        <a:rPr lang="en-US" sz="1200" i="1" dirty="0">
                          <a:effectLst/>
                        </a:rPr>
                        <a:t>Chabon v. OpenAI</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a:effectLst/>
                        </a:rPr>
                        <a:t>Northern District of California</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a:effectLst/>
                        </a:rPr>
                        <a:t>Infringement</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a:effectLst/>
                        </a:rPr>
                        <a:t>September 8, 2023</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extLst>
                  <a:ext uri="{0D108BD9-81ED-4DB2-BD59-A6C34878D82A}">
                    <a16:rowId xmlns:a16="http://schemas.microsoft.com/office/drawing/2014/main" val="1326416947"/>
                  </a:ext>
                </a:extLst>
              </a:tr>
              <a:tr h="246952">
                <a:tc>
                  <a:txBody>
                    <a:bodyPr/>
                    <a:lstStyle/>
                    <a:p>
                      <a:pPr algn="l" fontAlgn="base"/>
                      <a:r>
                        <a:rPr lang="da-DK" sz="1200" i="1" dirty="0">
                          <a:effectLst/>
                        </a:rPr>
                        <a:t>J.L. v. Alphabet Inc.</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dirty="0">
                          <a:effectLst/>
                        </a:rPr>
                        <a:t>Northern District of California</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a:effectLst/>
                        </a:rPr>
                        <a:t>Infringement</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dirty="0">
                          <a:effectLst/>
                        </a:rPr>
                        <a:t>July 11, 2023</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extLst>
                  <a:ext uri="{0D108BD9-81ED-4DB2-BD59-A6C34878D82A}">
                    <a16:rowId xmlns:a16="http://schemas.microsoft.com/office/drawing/2014/main" val="2065748497"/>
                  </a:ext>
                </a:extLst>
              </a:tr>
              <a:tr h="246952">
                <a:tc>
                  <a:txBody>
                    <a:bodyPr/>
                    <a:lstStyle/>
                    <a:p>
                      <a:pPr algn="l" fontAlgn="base"/>
                      <a:r>
                        <a:rPr lang="en-US" sz="1200" i="1" dirty="0" err="1">
                          <a:effectLst/>
                        </a:rPr>
                        <a:t>Kadrey</a:t>
                      </a:r>
                      <a:r>
                        <a:rPr lang="en-US" sz="1200" i="1" dirty="0">
                          <a:effectLst/>
                        </a:rPr>
                        <a:t>, v. Meta</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a:effectLst/>
                        </a:rPr>
                        <a:t>Northern District of California</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a:effectLst/>
                        </a:rPr>
                        <a:t>Infringement</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dirty="0">
                          <a:effectLst/>
                        </a:rPr>
                        <a:t>July 7, 2023</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extLst>
                  <a:ext uri="{0D108BD9-81ED-4DB2-BD59-A6C34878D82A}">
                    <a16:rowId xmlns:a16="http://schemas.microsoft.com/office/drawing/2014/main" val="1447127573"/>
                  </a:ext>
                </a:extLst>
              </a:tr>
              <a:tr h="246952">
                <a:tc>
                  <a:txBody>
                    <a:bodyPr/>
                    <a:lstStyle/>
                    <a:p>
                      <a:pPr algn="l" fontAlgn="base"/>
                      <a:r>
                        <a:rPr lang="en-US" sz="1200" i="1" dirty="0">
                          <a:effectLst/>
                        </a:rPr>
                        <a:t>Silverman, v. OpenAI</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a:effectLst/>
                        </a:rPr>
                        <a:t>Northern District of California</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a:effectLst/>
                        </a:rPr>
                        <a:t>Infringement</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dirty="0">
                          <a:effectLst/>
                        </a:rPr>
                        <a:t>July 7, 2023</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extLst>
                  <a:ext uri="{0D108BD9-81ED-4DB2-BD59-A6C34878D82A}">
                    <a16:rowId xmlns:a16="http://schemas.microsoft.com/office/drawing/2014/main" val="3283002363"/>
                  </a:ext>
                </a:extLst>
              </a:tr>
              <a:tr h="246952">
                <a:tc>
                  <a:txBody>
                    <a:bodyPr/>
                    <a:lstStyle/>
                    <a:p>
                      <a:pPr algn="l" fontAlgn="base"/>
                      <a:r>
                        <a:rPr lang="fr-FR" sz="1200" i="1">
                          <a:effectLst/>
                        </a:rPr>
                        <a:t>Tremblay v. OpenAI, Inc. et al.</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dirty="0">
                          <a:effectLst/>
                        </a:rPr>
                        <a:t>Northern District of California</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a:effectLst/>
                        </a:rPr>
                        <a:t>Infringement</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dirty="0">
                          <a:effectLst/>
                        </a:rPr>
                        <a:t>June 28, 2023</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extLst>
                  <a:ext uri="{0D108BD9-81ED-4DB2-BD59-A6C34878D82A}">
                    <a16:rowId xmlns:a16="http://schemas.microsoft.com/office/drawing/2014/main" val="2011746643"/>
                  </a:ext>
                </a:extLst>
              </a:tr>
              <a:tr h="242159">
                <a:tc>
                  <a:txBody>
                    <a:bodyPr/>
                    <a:lstStyle/>
                    <a:p>
                      <a:pPr algn="l" fontAlgn="base"/>
                      <a:r>
                        <a:rPr lang="en-US" sz="1200" i="1" dirty="0">
                          <a:effectLst/>
                        </a:rPr>
                        <a:t>Getty Images v. Stability AI</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dirty="0">
                          <a:effectLst/>
                        </a:rPr>
                        <a:t>District of Delaware</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a:effectLst/>
                        </a:rPr>
                        <a:t>Infringement</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a:effectLst/>
                        </a:rPr>
                        <a:t>February 3, 2023</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extLst>
                  <a:ext uri="{0D108BD9-81ED-4DB2-BD59-A6C34878D82A}">
                    <a16:rowId xmlns:a16="http://schemas.microsoft.com/office/drawing/2014/main" val="1579013010"/>
                  </a:ext>
                </a:extLst>
              </a:tr>
              <a:tr h="246952">
                <a:tc>
                  <a:txBody>
                    <a:bodyPr/>
                    <a:lstStyle/>
                    <a:p>
                      <a:pPr algn="l" fontAlgn="base"/>
                      <a:r>
                        <a:rPr lang="en-US" sz="1200" i="1" dirty="0">
                          <a:effectLst/>
                        </a:rPr>
                        <a:t>Anderson v. Stability AI</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a:effectLst/>
                        </a:rPr>
                        <a:t>Northern District of California</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a:effectLst/>
                        </a:rPr>
                        <a:t>Infringement</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dirty="0">
                          <a:effectLst/>
                        </a:rPr>
                        <a:t>January 13, 2023</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extLst>
                  <a:ext uri="{0D108BD9-81ED-4DB2-BD59-A6C34878D82A}">
                    <a16:rowId xmlns:a16="http://schemas.microsoft.com/office/drawing/2014/main" val="3268754757"/>
                  </a:ext>
                </a:extLst>
              </a:tr>
              <a:tr h="246952">
                <a:tc>
                  <a:txBody>
                    <a:bodyPr/>
                    <a:lstStyle/>
                    <a:p>
                      <a:pPr algn="l" fontAlgn="base"/>
                      <a:r>
                        <a:rPr lang="en-US" sz="1200" i="1" dirty="0">
                          <a:effectLst/>
                        </a:rPr>
                        <a:t>Doe v. GitHub</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dirty="0">
                          <a:effectLst/>
                        </a:rPr>
                        <a:t>Northern District of California</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a:effectLst/>
                        </a:rPr>
                        <a:t>Infringement</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a:effectLst/>
                        </a:rPr>
                        <a:t>November 3, 2022</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extLst>
                  <a:ext uri="{0D108BD9-81ED-4DB2-BD59-A6C34878D82A}">
                    <a16:rowId xmlns:a16="http://schemas.microsoft.com/office/drawing/2014/main" val="1439331504"/>
                  </a:ext>
                </a:extLst>
              </a:tr>
              <a:tr h="242159">
                <a:tc>
                  <a:txBody>
                    <a:bodyPr/>
                    <a:lstStyle/>
                    <a:p>
                      <a:pPr algn="l" fontAlgn="base"/>
                      <a:r>
                        <a:rPr lang="en-US" sz="1200" i="1" dirty="0">
                          <a:effectLst/>
                        </a:rPr>
                        <a:t>Thaler v. Perlmutter</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dirty="0">
                          <a:effectLst/>
                        </a:rPr>
                        <a:t>District of Columbia</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a:effectLst/>
                        </a:rPr>
                        <a:t>Copyrightability</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dirty="0">
                          <a:effectLst/>
                        </a:rPr>
                        <a:t>June 2, 2022</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extLst>
                  <a:ext uri="{0D108BD9-81ED-4DB2-BD59-A6C34878D82A}">
                    <a16:rowId xmlns:a16="http://schemas.microsoft.com/office/drawing/2014/main" val="3867757473"/>
                  </a:ext>
                </a:extLst>
              </a:tr>
              <a:tr h="0">
                <a:tc>
                  <a:txBody>
                    <a:bodyPr/>
                    <a:lstStyle/>
                    <a:p>
                      <a:pPr algn="l" fontAlgn="base"/>
                      <a:r>
                        <a:rPr lang="fr-FR" sz="1200" i="1" dirty="0">
                          <a:effectLst/>
                        </a:rPr>
                        <a:t>Thomson Reuters Enterprise v. Ross Intelligence Inc.</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dirty="0">
                          <a:effectLst/>
                        </a:rPr>
                        <a:t>District of Delaware</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dirty="0">
                          <a:effectLst/>
                        </a:rPr>
                        <a:t>Infringement</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dirty="0">
                          <a:effectLst/>
                        </a:rPr>
                        <a:t>May 6, 2020</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12700" cap="flat" cmpd="sng" algn="ctr">
                      <a:solidFill>
                        <a:srgbClr val="E3E3E3"/>
                      </a:solidFill>
                      <a:prstDash val="solid"/>
                      <a:round/>
                      <a:headEnd type="none" w="med" len="med"/>
                      <a:tailEnd type="none" w="med" len="med"/>
                    </a:lnB>
                    <a:solidFill>
                      <a:srgbClr val="FFFFFF"/>
                    </a:solidFill>
                  </a:tcPr>
                </a:tc>
                <a:extLst>
                  <a:ext uri="{0D108BD9-81ED-4DB2-BD59-A6C34878D82A}">
                    <a16:rowId xmlns:a16="http://schemas.microsoft.com/office/drawing/2014/main" val="1575997470"/>
                  </a:ext>
                </a:extLst>
              </a:tr>
              <a:tr h="246952">
                <a:tc>
                  <a:txBody>
                    <a:bodyPr/>
                    <a:lstStyle/>
                    <a:p>
                      <a:pPr algn="l" fontAlgn="base"/>
                      <a:r>
                        <a:rPr lang="en-US" sz="1200" i="1" dirty="0">
                          <a:effectLst/>
                        </a:rPr>
                        <a:t>Planner 5D v. Facebook</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635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dirty="0">
                          <a:effectLst/>
                        </a:rPr>
                        <a:t>Northern District of California</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635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dirty="0">
                          <a:effectLst/>
                        </a:rPr>
                        <a:t>Infringement</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6350" cap="flat" cmpd="sng" algn="ctr">
                      <a:solidFill>
                        <a:srgbClr val="E3E3E3"/>
                      </a:solidFill>
                      <a:prstDash val="solid"/>
                      <a:round/>
                      <a:headEnd type="none" w="med" len="med"/>
                      <a:tailEnd type="none" w="med" len="med"/>
                    </a:lnB>
                    <a:solidFill>
                      <a:srgbClr val="FFFFFF"/>
                    </a:solidFill>
                  </a:tcPr>
                </a:tc>
                <a:tc>
                  <a:txBody>
                    <a:bodyPr/>
                    <a:lstStyle/>
                    <a:p>
                      <a:pPr algn="ctr" fontAlgn="base"/>
                      <a:r>
                        <a:rPr lang="en-US" sz="1200" dirty="0">
                          <a:effectLst/>
                        </a:rPr>
                        <a:t>June 5, 2019</a:t>
                      </a:r>
                    </a:p>
                  </a:txBody>
                  <a:tcPr marL="12101" marR="12101" marT="6051" marB="6051" anchor="ctr">
                    <a:lnL w="6350" cap="flat" cmpd="sng" algn="ctr">
                      <a:solidFill>
                        <a:srgbClr val="E3E3E3"/>
                      </a:solidFill>
                      <a:prstDash val="solid"/>
                      <a:round/>
                      <a:headEnd type="none" w="med" len="med"/>
                      <a:tailEnd type="none" w="med" len="med"/>
                    </a:lnL>
                    <a:lnR w="6350" cap="flat" cmpd="sng" algn="ctr">
                      <a:solidFill>
                        <a:srgbClr val="E3E3E3"/>
                      </a:solidFill>
                      <a:prstDash val="solid"/>
                      <a:round/>
                      <a:headEnd type="none" w="med" len="med"/>
                      <a:tailEnd type="none" w="med" len="med"/>
                    </a:lnR>
                    <a:lnT w="12700" cap="flat" cmpd="sng" algn="ctr">
                      <a:solidFill>
                        <a:srgbClr val="E3E3E3"/>
                      </a:solidFill>
                      <a:prstDash val="solid"/>
                      <a:round/>
                      <a:headEnd type="none" w="med" len="med"/>
                      <a:tailEnd type="none" w="med" len="med"/>
                    </a:lnT>
                    <a:lnB w="6350" cap="flat" cmpd="sng" algn="ctr">
                      <a:solidFill>
                        <a:srgbClr val="E3E3E3"/>
                      </a:solidFill>
                      <a:prstDash val="solid"/>
                      <a:round/>
                      <a:headEnd type="none" w="med" len="med"/>
                      <a:tailEnd type="none" w="med" len="med"/>
                    </a:lnB>
                    <a:solidFill>
                      <a:srgbClr val="FFFFFF"/>
                    </a:solidFill>
                  </a:tcPr>
                </a:tc>
                <a:extLst>
                  <a:ext uri="{0D108BD9-81ED-4DB2-BD59-A6C34878D82A}">
                    <a16:rowId xmlns:a16="http://schemas.microsoft.com/office/drawing/2014/main" val="79324964"/>
                  </a:ext>
                </a:extLst>
              </a:tr>
            </a:tbl>
          </a:graphicData>
        </a:graphic>
      </p:graphicFrame>
      <p:sp>
        <p:nvSpPr>
          <p:cNvPr id="4" name="Slide Number Placeholder 3">
            <a:extLst>
              <a:ext uri="{FF2B5EF4-FFF2-40B4-BE49-F238E27FC236}">
                <a16:creationId xmlns:a16="http://schemas.microsoft.com/office/drawing/2014/main" id="{6CB39883-2918-40D1-991C-BB1847A9A800}"/>
              </a:ext>
            </a:extLst>
          </p:cNvPr>
          <p:cNvSpPr>
            <a:spLocks noGrp="1"/>
          </p:cNvSpPr>
          <p:nvPr>
            <p:ph type="sldNum" sz="quarter" idx="12"/>
          </p:nvPr>
        </p:nvSpPr>
        <p:spPr/>
        <p:txBody>
          <a:bodyPr/>
          <a:lstStyle/>
          <a:p>
            <a:fld id="{D3060201-1C40-4B39-813D-5CD9493BAEED}" type="slidenum">
              <a:rPr lang="en-US" smtClean="0"/>
              <a:t>37</a:t>
            </a:fld>
            <a:endParaRPr lang="en-US"/>
          </a:p>
        </p:txBody>
      </p:sp>
      <p:sp>
        <p:nvSpPr>
          <p:cNvPr id="6" name="TextBox 5">
            <a:extLst>
              <a:ext uri="{FF2B5EF4-FFF2-40B4-BE49-F238E27FC236}">
                <a16:creationId xmlns:a16="http://schemas.microsoft.com/office/drawing/2014/main" id="{6E3FDF41-387A-F367-5608-3B8E3F0A9918}"/>
              </a:ext>
            </a:extLst>
          </p:cNvPr>
          <p:cNvSpPr txBox="1"/>
          <p:nvPr/>
        </p:nvSpPr>
        <p:spPr>
          <a:xfrm>
            <a:off x="2674230" y="6488668"/>
            <a:ext cx="6843540" cy="261610"/>
          </a:xfrm>
          <a:prstGeom prst="rect">
            <a:avLst/>
          </a:prstGeom>
          <a:noFill/>
        </p:spPr>
        <p:txBody>
          <a:bodyPr wrap="none" rtlCol="0">
            <a:spAutoFit/>
          </a:bodyPr>
          <a:lstStyle/>
          <a:p>
            <a:r>
              <a:rPr lang="en-US" sz="1100" dirty="0"/>
              <a:t>Source: </a:t>
            </a:r>
            <a:r>
              <a:rPr lang="en-US" sz="1100" dirty="0">
                <a:hlinkClick r:id="rId2"/>
              </a:rPr>
              <a:t>https://copyrightalliance.org/education/artificial-intelligence-copyright/#resources-copyright-ai</a:t>
            </a:r>
            <a:endParaRPr lang="en-US" sz="1100" dirty="0"/>
          </a:p>
        </p:txBody>
      </p:sp>
      <p:pic>
        <p:nvPicPr>
          <p:cNvPr id="3" name="Picture 2" descr="A blue and brown logo&#10;&#10;Description automatically generated">
            <a:extLst>
              <a:ext uri="{FF2B5EF4-FFF2-40B4-BE49-F238E27FC236}">
                <a16:creationId xmlns:a16="http://schemas.microsoft.com/office/drawing/2014/main" id="{F28C56CE-A4CF-3501-8204-13D4F244EB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67504" y="179174"/>
            <a:ext cx="1051560" cy="505116"/>
          </a:xfrm>
          <a:prstGeom prst="rect">
            <a:avLst/>
          </a:prstGeom>
        </p:spPr>
      </p:pic>
    </p:spTree>
    <p:extLst>
      <p:ext uri="{BB962C8B-B14F-4D97-AF65-F5344CB8AC3E}">
        <p14:creationId xmlns:p14="http://schemas.microsoft.com/office/powerpoint/2010/main" val="4705477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557E9-8757-4272-43B6-7B566A617BFC}"/>
              </a:ext>
            </a:extLst>
          </p:cNvPr>
          <p:cNvSpPr>
            <a:spLocks noGrp="1"/>
          </p:cNvSpPr>
          <p:nvPr>
            <p:ph type="title"/>
          </p:nvPr>
        </p:nvSpPr>
        <p:spPr/>
        <p:txBody>
          <a:bodyPr/>
          <a:lstStyle/>
          <a:p>
            <a:r>
              <a:rPr lang="en-US" dirty="0"/>
              <a:t>Court Cases Highlights</a:t>
            </a:r>
          </a:p>
        </p:txBody>
      </p:sp>
      <p:sp>
        <p:nvSpPr>
          <p:cNvPr id="3" name="Content Placeholder 2">
            <a:extLst>
              <a:ext uri="{FF2B5EF4-FFF2-40B4-BE49-F238E27FC236}">
                <a16:creationId xmlns:a16="http://schemas.microsoft.com/office/drawing/2014/main" id="{EFB88196-1FE7-26A6-59BB-0912A3DAC196}"/>
              </a:ext>
            </a:extLst>
          </p:cNvPr>
          <p:cNvSpPr>
            <a:spLocks noGrp="1"/>
          </p:cNvSpPr>
          <p:nvPr>
            <p:ph idx="1"/>
          </p:nvPr>
        </p:nvSpPr>
        <p:spPr/>
        <p:txBody>
          <a:bodyPr>
            <a:normAutofit/>
          </a:bodyPr>
          <a:lstStyle/>
          <a:p>
            <a:r>
              <a:rPr lang="en-US" sz="1800" b="1" i="1" dirty="0">
                <a:solidFill>
                  <a:srgbClr val="000000"/>
                </a:solidFill>
                <a:effectLst/>
                <a:hlinkClick r:id="rId2"/>
              </a:rPr>
              <a:t>Alter and Authors Guild v. OpenAI</a:t>
            </a:r>
            <a:r>
              <a:rPr lang="en-US" sz="1800" b="1" i="1" dirty="0">
                <a:solidFill>
                  <a:srgbClr val="000000"/>
                </a:solidFill>
                <a:effectLst/>
              </a:rPr>
              <a:t>:</a:t>
            </a:r>
            <a:r>
              <a:rPr lang="en-US" sz="1800" b="0" i="0" dirty="0">
                <a:solidFill>
                  <a:srgbClr val="000000"/>
                </a:solidFill>
                <a:effectLst/>
              </a:rPr>
              <a:t> Authors Guild and multiple high-profile authors </a:t>
            </a:r>
            <a:r>
              <a:rPr lang="en-US" sz="1800" dirty="0">
                <a:solidFill>
                  <a:srgbClr val="000000"/>
                </a:solidFill>
              </a:rPr>
              <a:t>allege that OpenAI’s engaged in copyright infringement. Currently a</a:t>
            </a:r>
            <a:r>
              <a:rPr lang="en-US" sz="1800" b="0" i="0" dirty="0">
                <a:solidFill>
                  <a:srgbClr val="000000"/>
                </a:solidFill>
                <a:effectLst/>
              </a:rPr>
              <a:t>waiting OpenAI’s response to plaintiffs’ first amended complaint.</a:t>
            </a:r>
          </a:p>
          <a:p>
            <a:r>
              <a:rPr lang="en-US" sz="1800" b="1" i="1" dirty="0">
                <a:solidFill>
                  <a:srgbClr val="000000"/>
                </a:solidFill>
                <a:effectLst/>
                <a:hlinkClick r:id="rId3"/>
              </a:rPr>
              <a:t>Concord Music Group, Inc. v. Anthropic PBC</a:t>
            </a:r>
            <a:r>
              <a:rPr lang="en-US" sz="1800" b="1" i="1" dirty="0">
                <a:solidFill>
                  <a:srgbClr val="000000"/>
                </a:solidFill>
                <a:effectLst/>
              </a:rPr>
              <a:t>: </a:t>
            </a:r>
            <a:r>
              <a:rPr lang="en-US" sz="1800" dirty="0">
                <a:solidFill>
                  <a:srgbClr val="000000"/>
                </a:solidFill>
              </a:rPr>
              <a:t>Concord alleges that Anthropic improperly created, used and distributed unauthorized copies of copyrighted lyrics while training and creating their AI system Claude. </a:t>
            </a:r>
            <a:r>
              <a:rPr lang="en-US" sz="1800" b="0" i="0" dirty="0">
                <a:solidFill>
                  <a:srgbClr val="000000"/>
                </a:solidFill>
                <a:effectLst/>
              </a:rPr>
              <a:t>The parties are concurrently briefing plaintiffs’ motion for a preliminary injunction and Anthropic’s motion to dismiss (or in the alternative, transfer).</a:t>
            </a:r>
            <a:endParaRPr lang="en-US" sz="1800" dirty="0">
              <a:solidFill>
                <a:srgbClr val="000000"/>
              </a:solidFill>
            </a:endParaRPr>
          </a:p>
          <a:p>
            <a:r>
              <a:rPr lang="en-US" sz="1800" b="1" i="1" dirty="0">
                <a:solidFill>
                  <a:srgbClr val="000000"/>
                </a:solidFill>
                <a:effectLst/>
                <a:hlinkClick r:id="rId4"/>
              </a:rPr>
              <a:t>Getty Images v. Stability AI</a:t>
            </a:r>
            <a:r>
              <a:rPr lang="en-US" sz="1800" b="1" i="1" dirty="0">
                <a:solidFill>
                  <a:srgbClr val="000000"/>
                </a:solidFill>
                <a:effectLst/>
              </a:rPr>
              <a:t>:</a:t>
            </a:r>
            <a:r>
              <a:rPr lang="en-US" sz="1800" b="1" i="0" dirty="0">
                <a:solidFill>
                  <a:srgbClr val="000000"/>
                </a:solidFill>
                <a:effectLst/>
              </a:rPr>
              <a:t> </a:t>
            </a:r>
            <a:r>
              <a:rPr lang="en-US" sz="1800" dirty="0">
                <a:solidFill>
                  <a:srgbClr val="000000"/>
                </a:solidFill>
              </a:rPr>
              <a:t>Getty alleges infringement of over 12 million photographs. Currently w</a:t>
            </a:r>
            <a:r>
              <a:rPr lang="en-US" sz="1800" b="0" i="0" dirty="0">
                <a:solidFill>
                  <a:srgbClr val="000000"/>
                </a:solidFill>
                <a:effectLst/>
              </a:rPr>
              <a:t>aiting for the parties to resolve jurisdictional discovery disputes before completing briefing on Stability AI’s motion to dismiss.</a:t>
            </a:r>
          </a:p>
          <a:p>
            <a:endParaRPr lang="en-US" dirty="0"/>
          </a:p>
        </p:txBody>
      </p:sp>
      <p:sp>
        <p:nvSpPr>
          <p:cNvPr id="4" name="Slide Number Placeholder 3">
            <a:extLst>
              <a:ext uri="{FF2B5EF4-FFF2-40B4-BE49-F238E27FC236}">
                <a16:creationId xmlns:a16="http://schemas.microsoft.com/office/drawing/2014/main" id="{9BE38415-2A85-BC94-803A-05FD22DD9655}"/>
              </a:ext>
            </a:extLst>
          </p:cNvPr>
          <p:cNvSpPr>
            <a:spLocks noGrp="1"/>
          </p:cNvSpPr>
          <p:nvPr>
            <p:ph type="sldNum" sz="quarter" idx="12"/>
          </p:nvPr>
        </p:nvSpPr>
        <p:spPr/>
        <p:txBody>
          <a:bodyPr/>
          <a:lstStyle/>
          <a:p>
            <a:fld id="{D3060201-1C40-4B39-813D-5CD9493BAEED}" type="slidenum">
              <a:rPr lang="en-US" smtClean="0"/>
              <a:t>38</a:t>
            </a:fld>
            <a:endParaRPr lang="en-US" dirty="0"/>
          </a:p>
        </p:txBody>
      </p:sp>
      <p:sp>
        <p:nvSpPr>
          <p:cNvPr id="5" name="TextBox 4">
            <a:extLst>
              <a:ext uri="{FF2B5EF4-FFF2-40B4-BE49-F238E27FC236}">
                <a16:creationId xmlns:a16="http://schemas.microsoft.com/office/drawing/2014/main" id="{1A5B39D7-3AFD-3A24-A24D-01890530F3C3}"/>
              </a:ext>
            </a:extLst>
          </p:cNvPr>
          <p:cNvSpPr txBox="1"/>
          <p:nvPr/>
        </p:nvSpPr>
        <p:spPr>
          <a:xfrm>
            <a:off x="3241693" y="6242483"/>
            <a:ext cx="5708614" cy="230832"/>
          </a:xfrm>
          <a:prstGeom prst="rect">
            <a:avLst/>
          </a:prstGeom>
          <a:noFill/>
        </p:spPr>
        <p:txBody>
          <a:bodyPr wrap="none" rtlCol="0">
            <a:spAutoFit/>
          </a:bodyPr>
          <a:lstStyle/>
          <a:p>
            <a:pPr algn="ctr"/>
            <a:r>
              <a:rPr lang="en-US" sz="900" dirty="0"/>
              <a:t>Source: </a:t>
            </a:r>
            <a:r>
              <a:rPr lang="en-US" sz="900" dirty="0">
                <a:hlinkClick r:id="rId5"/>
              </a:rPr>
              <a:t>Case Tracker: Artificial Intelligence, Copyrights and Class Actions | </a:t>
            </a:r>
            <a:r>
              <a:rPr lang="en-US" sz="900" dirty="0" err="1">
                <a:hlinkClick r:id="rId5"/>
              </a:rPr>
              <a:t>BakerHostetler</a:t>
            </a:r>
            <a:r>
              <a:rPr lang="en-US" sz="900" dirty="0">
                <a:hlinkClick r:id="rId5"/>
              </a:rPr>
              <a:t> (bakerlaw.com)</a:t>
            </a:r>
            <a:endParaRPr lang="en-US" sz="900" dirty="0"/>
          </a:p>
        </p:txBody>
      </p:sp>
      <p:pic>
        <p:nvPicPr>
          <p:cNvPr id="6" name="Picture 5" descr="A blue and brown logo&#10;&#10;Description automatically generated">
            <a:extLst>
              <a:ext uri="{FF2B5EF4-FFF2-40B4-BE49-F238E27FC236}">
                <a16:creationId xmlns:a16="http://schemas.microsoft.com/office/drawing/2014/main" id="{662EF7B2-4988-6C29-B19B-E8F4699247C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Tree>
    <p:extLst>
      <p:ext uri="{BB962C8B-B14F-4D97-AF65-F5344CB8AC3E}">
        <p14:creationId xmlns:p14="http://schemas.microsoft.com/office/powerpoint/2010/main" val="35916369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96BEBF-6187-3F1B-EF02-31451F7EED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0F29045-4D61-0342-B44B-63CC94E7860A}"/>
              </a:ext>
            </a:extLst>
          </p:cNvPr>
          <p:cNvSpPr>
            <a:spLocks noGrp="1"/>
          </p:cNvSpPr>
          <p:nvPr>
            <p:ph type="title"/>
          </p:nvPr>
        </p:nvSpPr>
        <p:spPr/>
        <p:txBody>
          <a:bodyPr/>
          <a:lstStyle/>
          <a:p>
            <a:r>
              <a:rPr lang="en-US" dirty="0"/>
              <a:t>Court Cases Highlights</a:t>
            </a:r>
          </a:p>
        </p:txBody>
      </p:sp>
      <p:sp>
        <p:nvSpPr>
          <p:cNvPr id="3" name="Content Placeholder 2">
            <a:extLst>
              <a:ext uri="{FF2B5EF4-FFF2-40B4-BE49-F238E27FC236}">
                <a16:creationId xmlns:a16="http://schemas.microsoft.com/office/drawing/2014/main" id="{B62834A4-9FB9-02F5-A9EE-F2FCC00A666B}"/>
              </a:ext>
            </a:extLst>
          </p:cNvPr>
          <p:cNvSpPr>
            <a:spLocks noGrp="1"/>
          </p:cNvSpPr>
          <p:nvPr>
            <p:ph idx="1"/>
          </p:nvPr>
        </p:nvSpPr>
        <p:spPr/>
        <p:txBody>
          <a:bodyPr>
            <a:normAutofit fontScale="92500" lnSpcReduction="10000"/>
          </a:bodyPr>
          <a:lstStyle/>
          <a:p>
            <a:r>
              <a:rPr lang="en-US" sz="1900" b="1" i="1" dirty="0">
                <a:solidFill>
                  <a:srgbClr val="000000"/>
                </a:solidFill>
                <a:effectLst/>
                <a:hlinkClick r:id="rId3"/>
              </a:rPr>
              <a:t>New York Times v. Microsoft</a:t>
            </a:r>
            <a:r>
              <a:rPr lang="en-US" sz="1900" b="1" i="1" dirty="0">
                <a:solidFill>
                  <a:srgbClr val="000000"/>
                </a:solidFill>
                <a:effectLst/>
              </a:rPr>
              <a:t>:</a:t>
            </a:r>
            <a:r>
              <a:rPr lang="en-US" sz="1900" b="0" i="0" dirty="0">
                <a:solidFill>
                  <a:srgbClr val="000000"/>
                </a:solidFill>
                <a:effectLst/>
              </a:rPr>
              <a:t> The New York Times alleges copyright infringement arguing that millions of its copyrighted works were used to create the LLMs of Microsoft’s Copilot (formerly Bing Chat) and OpenAI’s ChatGPT.</a:t>
            </a:r>
          </a:p>
          <a:p>
            <a:pPr algn="l"/>
            <a:r>
              <a:rPr lang="en-US" sz="1900" b="1" i="1" dirty="0">
                <a:solidFill>
                  <a:srgbClr val="000000"/>
                </a:solidFill>
                <a:effectLst/>
                <a:hlinkClick r:id="rId4"/>
              </a:rPr>
              <a:t>OpenAI ChatGPT Litigation</a:t>
            </a:r>
            <a:r>
              <a:rPr lang="en-US" sz="1900" b="1" i="1" dirty="0">
                <a:solidFill>
                  <a:srgbClr val="000000"/>
                </a:solidFill>
                <a:effectLst/>
              </a:rPr>
              <a:t>:</a:t>
            </a:r>
            <a:r>
              <a:rPr lang="en-US" sz="1900" b="0" i="0" dirty="0">
                <a:solidFill>
                  <a:srgbClr val="000000"/>
                </a:solidFill>
                <a:effectLst/>
              </a:rPr>
              <a:t> Comprised of three plaintiff groups - Tremblay v. OpenAI, Silverman v. OpenAI, and Chabon v. OpenAI - they allege copyright infringement related to </a:t>
            </a:r>
            <a:r>
              <a:rPr lang="en-US" sz="1900" dirty="0">
                <a:solidFill>
                  <a:srgbClr val="000000"/>
                </a:solidFill>
              </a:rPr>
              <a:t>ChatGPT. </a:t>
            </a:r>
            <a:r>
              <a:rPr lang="en-US" sz="1900" b="0" i="0" dirty="0">
                <a:solidFill>
                  <a:srgbClr val="000000"/>
                </a:solidFill>
                <a:effectLst/>
              </a:rPr>
              <a:t>The court is expected to rule on Tremblay and Silverman motions to dismiss, and plaintiffs will file consolidated class action amended complaint.</a:t>
            </a:r>
          </a:p>
          <a:p>
            <a:pPr algn="l"/>
            <a:r>
              <a:rPr lang="en-US" sz="1900" b="1" i="1" dirty="0">
                <a:solidFill>
                  <a:srgbClr val="000000"/>
                </a:solidFill>
                <a:effectLst/>
                <a:hlinkClick r:id="rId5"/>
              </a:rPr>
              <a:t>Thomson Reuters v. ROSS</a:t>
            </a:r>
            <a:r>
              <a:rPr lang="en-US" sz="1900" b="1" i="1" dirty="0">
                <a:solidFill>
                  <a:srgbClr val="000000"/>
                </a:solidFill>
                <a:effectLst/>
              </a:rPr>
              <a:t>:</a:t>
            </a:r>
            <a:r>
              <a:rPr lang="en-US" sz="1900" b="0" i="0" dirty="0">
                <a:solidFill>
                  <a:srgbClr val="000000"/>
                </a:solidFill>
                <a:effectLst/>
              </a:rPr>
              <a:t> Reuters alleges that ROSS Intelligence unlawfully copied content from Westlaw for the purposes of training its AI-based platform. The case was originally filed in May 2020. Most recently, on Sept. 25, 2023, the court denied both parties’ motions for summary judgment, leaving the issues of direct infringement and fair use for the jury to decide. Motions for summary judgment on defendant’s antitrust/anticompetition claims are pending. Trial is set for August 26, 2024.</a:t>
            </a:r>
          </a:p>
          <a:p>
            <a:endParaRPr lang="en-US" dirty="0"/>
          </a:p>
        </p:txBody>
      </p:sp>
      <p:sp>
        <p:nvSpPr>
          <p:cNvPr id="4" name="Slide Number Placeholder 3">
            <a:extLst>
              <a:ext uri="{FF2B5EF4-FFF2-40B4-BE49-F238E27FC236}">
                <a16:creationId xmlns:a16="http://schemas.microsoft.com/office/drawing/2014/main" id="{4CF63CA6-22B4-88B3-EAEB-9D9FBB48C884}"/>
              </a:ext>
            </a:extLst>
          </p:cNvPr>
          <p:cNvSpPr>
            <a:spLocks noGrp="1"/>
          </p:cNvSpPr>
          <p:nvPr>
            <p:ph type="sldNum" sz="quarter" idx="12"/>
          </p:nvPr>
        </p:nvSpPr>
        <p:spPr/>
        <p:txBody>
          <a:bodyPr/>
          <a:lstStyle/>
          <a:p>
            <a:fld id="{D3060201-1C40-4B39-813D-5CD9493BAEED}" type="slidenum">
              <a:rPr lang="en-US" smtClean="0"/>
              <a:t>39</a:t>
            </a:fld>
            <a:endParaRPr lang="en-US" dirty="0"/>
          </a:p>
        </p:txBody>
      </p:sp>
      <p:sp>
        <p:nvSpPr>
          <p:cNvPr id="5" name="TextBox 4">
            <a:extLst>
              <a:ext uri="{FF2B5EF4-FFF2-40B4-BE49-F238E27FC236}">
                <a16:creationId xmlns:a16="http://schemas.microsoft.com/office/drawing/2014/main" id="{460E3E60-B4DE-B5EA-5156-79E1063BD51C}"/>
              </a:ext>
            </a:extLst>
          </p:cNvPr>
          <p:cNvSpPr txBox="1"/>
          <p:nvPr/>
        </p:nvSpPr>
        <p:spPr>
          <a:xfrm>
            <a:off x="3187992" y="6242483"/>
            <a:ext cx="5816016" cy="230832"/>
          </a:xfrm>
          <a:prstGeom prst="rect">
            <a:avLst/>
          </a:prstGeom>
          <a:noFill/>
        </p:spPr>
        <p:txBody>
          <a:bodyPr wrap="none" rtlCol="0">
            <a:spAutoFit/>
          </a:bodyPr>
          <a:lstStyle/>
          <a:p>
            <a:pPr algn="ctr"/>
            <a:r>
              <a:rPr lang="en-US" sz="900" dirty="0"/>
              <a:t>Source: </a:t>
            </a:r>
            <a:r>
              <a:rPr lang="en-US" sz="900" dirty="0">
                <a:hlinkClick r:id="rId6"/>
              </a:rPr>
              <a:t>Case Tracker: Artificial Intelligence, Copyrights and Class Actions | </a:t>
            </a:r>
            <a:r>
              <a:rPr lang="en-US" sz="900" dirty="0" err="1">
                <a:hlinkClick r:id="rId6"/>
              </a:rPr>
              <a:t>BakerHostetler</a:t>
            </a:r>
            <a:r>
              <a:rPr lang="en-US" sz="900" dirty="0">
                <a:hlinkClick r:id="rId6"/>
              </a:rPr>
              <a:t> (bakerlaw.com)</a:t>
            </a:r>
            <a:endParaRPr lang="en-US" sz="900" dirty="0"/>
          </a:p>
        </p:txBody>
      </p:sp>
      <p:pic>
        <p:nvPicPr>
          <p:cNvPr id="6" name="Picture 5" descr="A blue and brown logo&#10;&#10;Description automatically generated">
            <a:extLst>
              <a:ext uri="{FF2B5EF4-FFF2-40B4-BE49-F238E27FC236}">
                <a16:creationId xmlns:a16="http://schemas.microsoft.com/office/drawing/2014/main" id="{99EEA3DE-FC34-7B0C-216E-B9CB64645FE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Tree>
    <p:extLst>
      <p:ext uri="{BB962C8B-B14F-4D97-AF65-F5344CB8AC3E}">
        <p14:creationId xmlns:p14="http://schemas.microsoft.com/office/powerpoint/2010/main" val="3914429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D3E2EEE-5E2B-473D-B932-CC1CB6659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38584F-DEF0-CA45-E05F-7205FBA73AB1}"/>
              </a:ext>
            </a:extLst>
          </p:cNvPr>
          <p:cNvSpPr>
            <a:spLocks noGrp="1"/>
          </p:cNvSpPr>
          <p:nvPr>
            <p:ph type="title"/>
          </p:nvPr>
        </p:nvSpPr>
        <p:spPr>
          <a:xfrm>
            <a:off x="838200" y="365126"/>
            <a:ext cx="10668000" cy="1038508"/>
          </a:xfrm>
        </p:spPr>
        <p:txBody>
          <a:bodyPr>
            <a:normAutofit/>
          </a:bodyPr>
          <a:lstStyle/>
          <a:p>
            <a:r>
              <a:rPr lang="en-US" dirty="0"/>
              <a:t>The White House</a:t>
            </a:r>
          </a:p>
        </p:txBody>
      </p:sp>
      <p:pic>
        <p:nvPicPr>
          <p:cNvPr id="3" name="Picture 2" descr="A blue and brown logo&#10;&#10;Description automatically generated">
            <a:extLst>
              <a:ext uri="{FF2B5EF4-FFF2-40B4-BE49-F238E27FC236}">
                <a16:creationId xmlns:a16="http://schemas.microsoft.com/office/drawing/2014/main" id="{4FD4CE1D-F83F-B09A-C0E8-9FEE0F9535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
        <p:nvSpPr>
          <p:cNvPr id="4" name="Slide Number Placeholder 3">
            <a:extLst>
              <a:ext uri="{FF2B5EF4-FFF2-40B4-BE49-F238E27FC236}">
                <a16:creationId xmlns:a16="http://schemas.microsoft.com/office/drawing/2014/main" id="{E1E3969D-08FB-4916-AB01-8C447FAB879A}"/>
              </a:ext>
            </a:extLst>
          </p:cNvPr>
          <p:cNvSpPr>
            <a:spLocks noGrp="1"/>
          </p:cNvSpPr>
          <p:nvPr>
            <p:ph type="sldNum" sz="quarter" idx="12"/>
          </p:nvPr>
        </p:nvSpPr>
        <p:spPr/>
        <p:txBody>
          <a:bodyPr/>
          <a:lstStyle/>
          <a:p>
            <a:fld id="{D3060201-1C40-4B39-813D-5CD9493BAEED}" type="slidenum">
              <a:rPr lang="en-US" smtClean="0"/>
              <a:t>4</a:t>
            </a:fld>
            <a:endParaRPr lang="en-US"/>
          </a:p>
        </p:txBody>
      </p:sp>
      <p:sp>
        <p:nvSpPr>
          <p:cNvPr id="6" name="Content Placeholder 5">
            <a:extLst>
              <a:ext uri="{FF2B5EF4-FFF2-40B4-BE49-F238E27FC236}">
                <a16:creationId xmlns:a16="http://schemas.microsoft.com/office/drawing/2014/main" id="{CCD1BD6A-9850-C4E3-4F26-69A533673035}"/>
              </a:ext>
            </a:extLst>
          </p:cNvPr>
          <p:cNvSpPr>
            <a:spLocks noGrp="1"/>
          </p:cNvSpPr>
          <p:nvPr>
            <p:ph idx="1"/>
          </p:nvPr>
        </p:nvSpPr>
        <p:spPr/>
        <p:txBody>
          <a:bodyPr/>
          <a:lstStyle/>
          <a:p>
            <a:pPr marL="0" lvl="0" indent="0">
              <a:buNone/>
            </a:pPr>
            <a:r>
              <a:rPr lang="en-US" b="1" dirty="0"/>
              <a:t>AI Executive Order</a:t>
            </a:r>
          </a:p>
          <a:p>
            <a:pPr lvl="1"/>
            <a:r>
              <a:rPr lang="en-US" dirty="0"/>
              <a:t>On October 30, 2023, President Biden signed the </a:t>
            </a:r>
            <a:r>
              <a:rPr lang="en-US" i="1" dirty="0">
                <a:hlinkClick r:id="rId4"/>
              </a:rPr>
              <a:t>Executive Order on the Safe, Secure, and Trustworthy Development and Use of Artificial Intelligence</a:t>
            </a:r>
            <a:r>
              <a:rPr lang="en-US" dirty="0"/>
              <a:t> </a:t>
            </a:r>
          </a:p>
          <a:p>
            <a:pPr lvl="1"/>
            <a:r>
              <a:rPr lang="en-US" dirty="0"/>
              <a:t>The EO directs the Secretary of Homeland Security, in consultation with the Attorney General, to develop a training, analysis, and evaluation program to mitigate AI-related IP risks and specifies the details of the program.</a:t>
            </a:r>
            <a:br>
              <a:rPr lang="en-US" b="1" dirty="0"/>
            </a:br>
            <a:endParaRPr lang="en-US" dirty="0"/>
          </a:p>
        </p:txBody>
      </p:sp>
    </p:spTree>
    <p:extLst>
      <p:ext uri="{BB962C8B-B14F-4D97-AF65-F5344CB8AC3E}">
        <p14:creationId xmlns:p14="http://schemas.microsoft.com/office/powerpoint/2010/main" val="42418842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ED50C-0C9C-8EF9-FB1C-BAC963F83E8C}"/>
              </a:ext>
            </a:extLst>
          </p:cNvPr>
          <p:cNvSpPr>
            <a:spLocks noGrp="1"/>
          </p:cNvSpPr>
          <p:nvPr>
            <p:ph type="title"/>
          </p:nvPr>
        </p:nvSpPr>
        <p:spPr>
          <a:xfrm>
            <a:off x="838200" y="2247088"/>
            <a:ext cx="10515600" cy="1325563"/>
          </a:xfrm>
        </p:spPr>
        <p:txBody>
          <a:bodyPr/>
          <a:lstStyle/>
          <a:p>
            <a:pPr algn="ctr"/>
            <a:r>
              <a:rPr lang="en-US" dirty="0"/>
              <a:t>International Perspective</a:t>
            </a:r>
          </a:p>
        </p:txBody>
      </p:sp>
      <p:pic>
        <p:nvPicPr>
          <p:cNvPr id="3" name="Picture 2" descr="A blue and brown logo&#10;&#10;Description automatically generated">
            <a:extLst>
              <a:ext uri="{FF2B5EF4-FFF2-40B4-BE49-F238E27FC236}">
                <a16:creationId xmlns:a16="http://schemas.microsoft.com/office/drawing/2014/main" id="{7C362AAF-39A3-1287-9E73-A3F27003EC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
        <p:nvSpPr>
          <p:cNvPr id="4" name="Slide Number Placeholder 3">
            <a:extLst>
              <a:ext uri="{FF2B5EF4-FFF2-40B4-BE49-F238E27FC236}">
                <a16:creationId xmlns:a16="http://schemas.microsoft.com/office/drawing/2014/main" id="{A5507C40-2E49-2715-9628-729805E3B7FC}"/>
              </a:ext>
            </a:extLst>
          </p:cNvPr>
          <p:cNvSpPr>
            <a:spLocks noGrp="1"/>
          </p:cNvSpPr>
          <p:nvPr>
            <p:ph type="sldNum" sz="quarter" idx="12"/>
          </p:nvPr>
        </p:nvSpPr>
        <p:spPr/>
        <p:txBody>
          <a:bodyPr/>
          <a:lstStyle/>
          <a:p>
            <a:fld id="{D3060201-1C40-4B39-813D-5CD9493BAEED}" type="slidenum">
              <a:rPr lang="en-US" smtClean="0"/>
              <a:t>40</a:t>
            </a:fld>
            <a:endParaRPr lang="en-US"/>
          </a:p>
        </p:txBody>
      </p:sp>
    </p:spTree>
    <p:extLst>
      <p:ext uri="{BB962C8B-B14F-4D97-AF65-F5344CB8AC3E}">
        <p14:creationId xmlns:p14="http://schemas.microsoft.com/office/powerpoint/2010/main" val="34739537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BC3B9-A4A1-D229-59F0-8432CB0A69AF}"/>
              </a:ext>
            </a:extLst>
          </p:cNvPr>
          <p:cNvSpPr>
            <a:spLocks noGrp="1"/>
          </p:cNvSpPr>
          <p:nvPr>
            <p:ph type="title"/>
          </p:nvPr>
        </p:nvSpPr>
        <p:spPr>
          <a:xfrm>
            <a:off x="838200" y="328055"/>
            <a:ext cx="8334375" cy="806768"/>
          </a:xfrm>
        </p:spPr>
        <p:txBody>
          <a:bodyPr>
            <a:normAutofit fontScale="90000"/>
          </a:bodyPr>
          <a:lstStyle/>
          <a:p>
            <a:r>
              <a:rPr lang="en-US" dirty="0"/>
              <a:t>European Union</a:t>
            </a:r>
          </a:p>
        </p:txBody>
      </p:sp>
      <p:sp>
        <p:nvSpPr>
          <p:cNvPr id="3" name="Content Placeholder 2">
            <a:extLst>
              <a:ext uri="{FF2B5EF4-FFF2-40B4-BE49-F238E27FC236}">
                <a16:creationId xmlns:a16="http://schemas.microsoft.com/office/drawing/2014/main" id="{F9FE9A5F-AC24-0AE0-3508-C74145ADA46B}"/>
              </a:ext>
            </a:extLst>
          </p:cNvPr>
          <p:cNvSpPr>
            <a:spLocks noGrp="1"/>
          </p:cNvSpPr>
          <p:nvPr>
            <p:ph idx="1"/>
          </p:nvPr>
        </p:nvSpPr>
        <p:spPr>
          <a:xfrm>
            <a:off x="838200" y="1690765"/>
            <a:ext cx="10515600" cy="4236087"/>
          </a:xfrm>
        </p:spPr>
        <p:txBody>
          <a:bodyPr>
            <a:normAutofit/>
          </a:bodyPr>
          <a:lstStyle/>
          <a:p>
            <a:r>
              <a:rPr lang="en-US" sz="1800" dirty="0">
                <a:solidFill>
                  <a:srgbClr val="000000"/>
                </a:solidFill>
                <a:effectLst/>
                <a:ea typeface="Times New Roman" panose="02020603050405020304" pitchFamily="18" charset="0"/>
              </a:rPr>
              <a:t>On December 8, 2023, European Union lawmakers reached a provisional deal of the EU AI Act.</a:t>
            </a:r>
          </a:p>
          <a:p>
            <a:r>
              <a:rPr lang="en-US" sz="1800" dirty="0"/>
              <a:t>At the beginning of February, the 27 Members of the European Union unanimously signed off on the EU AI Act. The Act will now proceed to the European Parliament’s Internal Market and Civil Liberties Committees to be formally adopted. </a:t>
            </a:r>
          </a:p>
          <a:p>
            <a:r>
              <a:rPr lang="en-US" sz="1800" dirty="0"/>
              <a:t>On March 13, 2024, the European Parliament voted to approve the EU AI Act (523-46-49).</a:t>
            </a:r>
          </a:p>
          <a:p>
            <a:r>
              <a:rPr lang="en-US" sz="1800" dirty="0"/>
              <a:t>The Act must now undergo a final lawyer-linguist check and will require a final endorsement by the European Council. Hailing the vote, the EU’s internal market commissioner, Thierry Breton, stated, “I welcome the overwhelming support from the European Parliament for the EU AI Act . . . Europe is now a global standard-setter in trustworthy AI.”</a:t>
            </a:r>
          </a:p>
          <a:p>
            <a:endParaRPr lang="en-US" sz="1800" dirty="0">
              <a:highlight>
                <a:srgbClr val="FFFF00"/>
              </a:highlight>
            </a:endParaRPr>
          </a:p>
        </p:txBody>
      </p:sp>
      <p:pic>
        <p:nvPicPr>
          <p:cNvPr id="4" name="Picture 3" descr="A blue and brown logo&#10;&#10;Description automatically generated">
            <a:extLst>
              <a:ext uri="{FF2B5EF4-FFF2-40B4-BE49-F238E27FC236}">
                <a16:creationId xmlns:a16="http://schemas.microsoft.com/office/drawing/2014/main" id="{FF2B5982-049C-323A-D371-5DE2BED877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
        <p:nvSpPr>
          <p:cNvPr id="5" name="Slide Number Placeholder 4">
            <a:extLst>
              <a:ext uri="{FF2B5EF4-FFF2-40B4-BE49-F238E27FC236}">
                <a16:creationId xmlns:a16="http://schemas.microsoft.com/office/drawing/2014/main" id="{64DECD19-5D0C-ADDA-8CE5-C7395E97BA39}"/>
              </a:ext>
            </a:extLst>
          </p:cNvPr>
          <p:cNvSpPr>
            <a:spLocks noGrp="1"/>
          </p:cNvSpPr>
          <p:nvPr>
            <p:ph type="sldNum" sz="quarter" idx="12"/>
          </p:nvPr>
        </p:nvSpPr>
        <p:spPr/>
        <p:txBody>
          <a:bodyPr/>
          <a:lstStyle/>
          <a:p>
            <a:fld id="{D3060201-1C40-4B39-813D-5CD9493BAEED}" type="slidenum">
              <a:rPr lang="en-US" smtClean="0"/>
              <a:t>41</a:t>
            </a:fld>
            <a:endParaRPr lang="en-US"/>
          </a:p>
        </p:txBody>
      </p:sp>
      <p:pic>
        <p:nvPicPr>
          <p:cNvPr id="6" name="Picture 5">
            <a:extLst>
              <a:ext uri="{FF2B5EF4-FFF2-40B4-BE49-F238E27FC236}">
                <a16:creationId xmlns:a16="http://schemas.microsoft.com/office/drawing/2014/main" id="{D1DBE061-38D3-CE3A-6E06-B3A90C3BCE6C}"/>
              </a:ext>
            </a:extLst>
          </p:cNvPr>
          <p:cNvPicPr>
            <a:picLocks noChangeAspect="1"/>
          </p:cNvPicPr>
          <p:nvPr/>
        </p:nvPicPr>
        <p:blipFill>
          <a:blip r:embed="rId4"/>
          <a:stretch>
            <a:fillRect/>
          </a:stretch>
        </p:blipFill>
        <p:spPr>
          <a:xfrm>
            <a:off x="8519162" y="4667012"/>
            <a:ext cx="2834638" cy="1889759"/>
          </a:xfrm>
          <a:prstGeom prst="rect">
            <a:avLst/>
          </a:prstGeom>
        </p:spPr>
      </p:pic>
    </p:spTree>
    <p:extLst>
      <p:ext uri="{BB962C8B-B14F-4D97-AF65-F5344CB8AC3E}">
        <p14:creationId xmlns:p14="http://schemas.microsoft.com/office/powerpoint/2010/main" val="32510002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CA72303-96E0-A266-1770-412BC10EA1C6}"/>
              </a:ext>
            </a:extLst>
          </p:cNvPr>
          <p:cNvPicPr>
            <a:picLocks noChangeAspect="1"/>
          </p:cNvPicPr>
          <p:nvPr/>
        </p:nvPicPr>
        <p:blipFill>
          <a:blip r:embed="rId3"/>
          <a:stretch>
            <a:fillRect/>
          </a:stretch>
        </p:blipFill>
        <p:spPr>
          <a:xfrm>
            <a:off x="8199120" y="4340654"/>
            <a:ext cx="3154680" cy="1836307"/>
          </a:xfrm>
          <a:prstGeom prst="rect">
            <a:avLst/>
          </a:prstGeom>
        </p:spPr>
      </p:pic>
      <p:sp>
        <p:nvSpPr>
          <p:cNvPr id="2" name="Title 1">
            <a:extLst>
              <a:ext uri="{FF2B5EF4-FFF2-40B4-BE49-F238E27FC236}">
                <a16:creationId xmlns:a16="http://schemas.microsoft.com/office/drawing/2014/main" id="{25C0FCFD-C769-F607-5CCA-4C3BAB6A886B}"/>
              </a:ext>
            </a:extLst>
          </p:cNvPr>
          <p:cNvSpPr>
            <a:spLocks noGrp="1"/>
          </p:cNvSpPr>
          <p:nvPr>
            <p:ph type="title"/>
          </p:nvPr>
        </p:nvSpPr>
        <p:spPr/>
        <p:txBody>
          <a:bodyPr/>
          <a:lstStyle/>
          <a:p>
            <a:r>
              <a:rPr lang="en-US" dirty="0"/>
              <a:t>G7</a:t>
            </a:r>
          </a:p>
        </p:txBody>
      </p:sp>
      <p:sp>
        <p:nvSpPr>
          <p:cNvPr id="3" name="Content Placeholder 2">
            <a:extLst>
              <a:ext uri="{FF2B5EF4-FFF2-40B4-BE49-F238E27FC236}">
                <a16:creationId xmlns:a16="http://schemas.microsoft.com/office/drawing/2014/main" id="{FDB7F676-3460-0358-F573-F882F6DC0DF2}"/>
              </a:ext>
            </a:extLst>
          </p:cNvPr>
          <p:cNvSpPr>
            <a:spLocks noGrp="1"/>
          </p:cNvSpPr>
          <p:nvPr>
            <p:ph idx="1"/>
          </p:nvPr>
        </p:nvSpPr>
        <p:spPr/>
        <p:txBody>
          <a:bodyPr/>
          <a:lstStyle/>
          <a:p>
            <a:r>
              <a:rPr lang="en-US" sz="1800" dirty="0">
                <a:solidFill>
                  <a:srgbClr val="000000"/>
                </a:solidFill>
                <a:effectLst/>
                <a:ea typeface="Times New Roman" panose="02020603050405020304" pitchFamily="18" charset="0"/>
              </a:rPr>
              <a:t>On October 30, 2023,</a:t>
            </a:r>
            <a:r>
              <a:rPr lang="en-US" sz="1800" dirty="0">
                <a:solidFill>
                  <a:srgbClr val="000000"/>
                </a:solidFill>
                <a:ea typeface="Times New Roman" panose="02020603050405020304" pitchFamily="18" charset="0"/>
              </a:rPr>
              <a:t> </a:t>
            </a:r>
            <a:r>
              <a:rPr lang="en-US" sz="1800" dirty="0">
                <a:solidFill>
                  <a:srgbClr val="000000"/>
                </a:solidFill>
                <a:effectLst/>
                <a:ea typeface="Times New Roman" panose="02020603050405020304" pitchFamily="18" charset="0"/>
              </a:rPr>
              <a:t>the G7 released the </a:t>
            </a:r>
            <a:r>
              <a:rPr lang="en-US" sz="1800" i="1" u="sng" dirty="0">
                <a:solidFill>
                  <a:srgbClr val="144290"/>
                </a:solidFill>
                <a:effectLst/>
                <a:ea typeface="Times New Roman" panose="02020603050405020304" pitchFamily="18" charset="0"/>
                <a:hlinkClick r:id="rId4"/>
              </a:rPr>
              <a:t>Hiroshima AI Guiding Principles and AI Code of Conduct</a:t>
            </a:r>
            <a:r>
              <a:rPr lang="en-US" sz="1800" dirty="0">
                <a:solidFill>
                  <a:srgbClr val="000000"/>
                </a:solidFill>
                <a:effectLst/>
                <a:ea typeface="Times New Roman" panose="02020603050405020304" pitchFamily="18" charset="0"/>
              </a:rPr>
              <a:t>, which includes references in Principle 11 that address the need for implementation of protections for intellectual property and transparency of training datasets. </a:t>
            </a:r>
          </a:p>
          <a:p>
            <a:r>
              <a:rPr lang="en-US" sz="1800" dirty="0">
                <a:solidFill>
                  <a:srgbClr val="000000"/>
                </a:solidFill>
                <a:ea typeface="Times New Roman" panose="02020603050405020304" pitchFamily="18" charset="0"/>
              </a:rPr>
              <a:t>On March 14, 2024, Industry ministers from the G7agreed on Thursday to align rules on the development of artificial intelligence and to secure supply chains in key sectors such as semiconductors. </a:t>
            </a:r>
          </a:p>
          <a:p>
            <a:pPr lvl="1"/>
            <a:r>
              <a:rPr lang="en-US" sz="1600" dirty="0">
                <a:solidFill>
                  <a:srgbClr val="000000"/>
                </a:solidFill>
                <a:effectLst/>
                <a:ea typeface="Times New Roman" panose="02020603050405020304" pitchFamily="18" charset="0"/>
              </a:rPr>
              <a:t>Italy </a:t>
            </a:r>
            <a:r>
              <a:rPr lang="en-US" sz="1600" dirty="0">
                <a:solidFill>
                  <a:srgbClr val="000000"/>
                </a:solidFill>
                <a:ea typeface="Times New Roman" panose="02020603050405020304" pitchFamily="18" charset="0"/>
              </a:rPr>
              <a:t>holds the presidency of the G7 this year and they aim to focus on the impact of AI on jobs, and inequality while also implementing developmental safeguards. </a:t>
            </a:r>
            <a:endParaRPr lang="en-US" sz="1600" dirty="0">
              <a:effectLst/>
              <a:ea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AE50B8AA-3D3D-2FFC-C92E-FFAECAEDCAE1}"/>
              </a:ext>
            </a:extLst>
          </p:cNvPr>
          <p:cNvSpPr>
            <a:spLocks noGrp="1"/>
          </p:cNvSpPr>
          <p:nvPr>
            <p:ph type="sldNum" sz="quarter" idx="12"/>
          </p:nvPr>
        </p:nvSpPr>
        <p:spPr/>
        <p:txBody>
          <a:bodyPr/>
          <a:lstStyle/>
          <a:p>
            <a:fld id="{D3060201-1C40-4B39-813D-5CD9493BAEED}" type="slidenum">
              <a:rPr lang="en-US" smtClean="0"/>
              <a:t>42</a:t>
            </a:fld>
            <a:endParaRPr lang="en-US"/>
          </a:p>
        </p:txBody>
      </p:sp>
      <p:pic>
        <p:nvPicPr>
          <p:cNvPr id="6" name="Picture 5" descr="A blue and brown logo&#10;&#10;Description automatically generated">
            <a:extLst>
              <a:ext uri="{FF2B5EF4-FFF2-40B4-BE49-F238E27FC236}">
                <a16:creationId xmlns:a16="http://schemas.microsoft.com/office/drawing/2014/main" id="{6EC2D251-5990-C164-76AE-A2888672B91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
        <p:nvSpPr>
          <p:cNvPr id="7" name="TextBox 6">
            <a:extLst>
              <a:ext uri="{FF2B5EF4-FFF2-40B4-BE49-F238E27FC236}">
                <a16:creationId xmlns:a16="http://schemas.microsoft.com/office/drawing/2014/main" id="{45279BBD-6717-523F-BCEE-473F18E00D1E}"/>
              </a:ext>
            </a:extLst>
          </p:cNvPr>
          <p:cNvSpPr txBox="1"/>
          <p:nvPr/>
        </p:nvSpPr>
        <p:spPr>
          <a:xfrm>
            <a:off x="3053080" y="6423339"/>
            <a:ext cx="6085840" cy="230832"/>
          </a:xfrm>
          <a:prstGeom prst="rect">
            <a:avLst/>
          </a:prstGeom>
          <a:noFill/>
        </p:spPr>
        <p:txBody>
          <a:bodyPr wrap="square" rtlCol="0">
            <a:spAutoFit/>
          </a:bodyPr>
          <a:lstStyle/>
          <a:p>
            <a:pPr algn="ctr"/>
            <a:r>
              <a:rPr lang="en-US" sz="900" dirty="0"/>
              <a:t>Source: </a:t>
            </a:r>
            <a:r>
              <a:rPr lang="en-US" sz="900" dirty="0">
                <a:hlinkClick r:id="rId6"/>
              </a:rPr>
              <a:t>https://www.reuters.com/world/g7-agreed-align-rules-ai-italian-presidency-says-2024-03-14/</a:t>
            </a:r>
            <a:r>
              <a:rPr lang="en-US" sz="900" dirty="0"/>
              <a:t> </a:t>
            </a:r>
          </a:p>
        </p:txBody>
      </p:sp>
    </p:spTree>
    <p:extLst>
      <p:ext uri="{BB962C8B-B14F-4D97-AF65-F5344CB8AC3E}">
        <p14:creationId xmlns:p14="http://schemas.microsoft.com/office/powerpoint/2010/main" val="39333271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A531F30-884C-5B7D-AE7E-D562D2BE29BC}"/>
              </a:ext>
            </a:extLst>
          </p:cNvPr>
          <p:cNvPicPr>
            <a:picLocks noChangeAspect="1"/>
          </p:cNvPicPr>
          <p:nvPr/>
        </p:nvPicPr>
        <p:blipFill>
          <a:blip r:embed="rId3"/>
          <a:stretch>
            <a:fillRect/>
          </a:stretch>
        </p:blipFill>
        <p:spPr>
          <a:xfrm>
            <a:off x="8879840" y="4710042"/>
            <a:ext cx="2473960" cy="1646308"/>
          </a:xfrm>
          <a:prstGeom prst="rect">
            <a:avLst/>
          </a:prstGeom>
        </p:spPr>
      </p:pic>
      <p:sp>
        <p:nvSpPr>
          <p:cNvPr id="2" name="Title 1">
            <a:extLst>
              <a:ext uri="{FF2B5EF4-FFF2-40B4-BE49-F238E27FC236}">
                <a16:creationId xmlns:a16="http://schemas.microsoft.com/office/drawing/2014/main" id="{25C0FCFD-C769-F607-5CCA-4C3BAB6A886B}"/>
              </a:ext>
            </a:extLst>
          </p:cNvPr>
          <p:cNvSpPr>
            <a:spLocks noGrp="1"/>
          </p:cNvSpPr>
          <p:nvPr>
            <p:ph type="title"/>
          </p:nvPr>
        </p:nvSpPr>
        <p:spPr/>
        <p:txBody>
          <a:bodyPr/>
          <a:lstStyle/>
          <a:p>
            <a:r>
              <a:rPr lang="en-US" dirty="0"/>
              <a:t>United Nations</a:t>
            </a:r>
          </a:p>
        </p:txBody>
      </p:sp>
      <p:sp>
        <p:nvSpPr>
          <p:cNvPr id="3" name="Content Placeholder 2">
            <a:extLst>
              <a:ext uri="{FF2B5EF4-FFF2-40B4-BE49-F238E27FC236}">
                <a16:creationId xmlns:a16="http://schemas.microsoft.com/office/drawing/2014/main" id="{FDB7F676-3460-0358-F573-F882F6DC0DF2}"/>
              </a:ext>
            </a:extLst>
          </p:cNvPr>
          <p:cNvSpPr>
            <a:spLocks noGrp="1"/>
          </p:cNvSpPr>
          <p:nvPr>
            <p:ph idx="1"/>
          </p:nvPr>
        </p:nvSpPr>
        <p:spPr/>
        <p:txBody>
          <a:bodyPr/>
          <a:lstStyle/>
          <a:p>
            <a:r>
              <a:rPr lang="en-US" sz="1800" dirty="0">
                <a:solidFill>
                  <a:srgbClr val="000000"/>
                </a:solidFill>
                <a:effectLst/>
                <a:ea typeface="Times New Roman" panose="02020603050405020304" pitchFamily="18" charset="0"/>
              </a:rPr>
              <a:t>On March 21, the United Nations approved a resolution on artificial intelligence safety. </a:t>
            </a:r>
          </a:p>
          <a:p>
            <a:r>
              <a:rPr lang="en-US" sz="1800" dirty="0">
                <a:solidFill>
                  <a:srgbClr val="000000"/>
                </a:solidFill>
                <a:effectLst/>
                <a:ea typeface="Times New Roman" panose="02020603050405020304" pitchFamily="18" charset="0"/>
              </a:rPr>
              <a:t>Proposed by the United States and co-sponsored by 123 other countries, the resolution includes a “comprehensive vision” for nations’ deployment and use of AI technology and how countries should respond to its benefits and challenges. </a:t>
            </a:r>
          </a:p>
          <a:p>
            <a:r>
              <a:rPr lang="en-US" sz="1800" dirty="0">
                <a:solidFill>
                  <a:srgbClr val="000000"/>
                </a:solidFill>
                <a:effectLst/>
                <a:ea typeface="Times New Roman" panose="02020603050405020304" pitchFamily="18" charset="0"/>
              </a:rPr>
              <a:t>According to </a:t>
            </a:r>
            <a:r>
              <a:rPr lang="en-US" sz="1800" i="1" dirty="0">
                <a:solidFill>
                  <a:srgbClr val="000000"/>
                </a:solidFill>
                <a:effectLst/>
                <a:ea typeface="Times New Roman" panose="02020603050405020304" pitchFamily="18" charset="0"/>
              </a:rPr>
              <a:t>The Hill </a:t>
            </a:r>
            <a:r>
              <a:rPr lang="en-US" sz="1800" dirty="0">
                <a:solidFill>
                  <a:srgbClr val="000000"/>
                </a:solidFill>
                <a:effectLst/>
                <a:ea typeface="Times New Roman" panose="02020603050405020304" pitchFamily="18" charset="0"/>
              </a:rPr>
              <a:t>the resolution offers guidance to countries on the international use of AI, including its risks, privacy protection and the prevention of misuse, bias and discrimination, National Security Advisor Jake Sullivan said. Developed with the help of “civil society and private sector experts,” he said the resolution touches upon the priorities of developing countries, including how AI can advance sustainable development.</a:t>
            </a:r>
            <a:endParaRPr lang="en-US" dirty="0"/>
          </a:p>
        </p:txBody>
      </p:sp>
      <p:sp>
        <p:nvSpPr>
          <p:cNvPr id="4" name="Slide Number Placeholder 3">
            <a:extLst>
              <a:ext uri="{FF2B5EF4-FFF2-40B4-BE49-F238E27FC236}">
                <a16:creationId xmlns:a16="http://schemas.microsoft.com/office/drawing/2014/main" id="{AE50B8AA-3D3D-2FFC-C92E-FFAECAEDCAE1}"/>
              </a:ext>
            </a:extLst>
          </p:cNvPr>
          <p:cNvSpPr>
            <a:spLocks noGrp="1"/>
          </p:cNvSpPr>
          <p:nvPr>
            <p:ph type="sldNum" sz="quarter" idx="12"/>
          </p:nvPr>
        </p:nvSpPr>
        <p:spPr/>
        <p:txBody>
          <a:bodyPr/>
          <a:lstStyle/>
          <a:p>
            <a:fld id="{D3060201-1C40-4B39-813D-5CD9493BAEED}" type="slidenum">
              <a:rPr lang="en-US" smtClean="0"/>
              <a:t>43</a:t>
            </a:fld>
            <a:endParaRPr lang="en-US" dirty="0"/>
          </a:p>
        </p:txBody>
      </p:sp>
      <p:pic>
        <p:nvPicPr>
          <p:cNvPr id="6" name="Picture 5" descr="A blue and brown logo&#10;&#10;Description automatically generated">
            <a:extLst>
              <a:ext uri="{FF2B5EF4-FFF2-40B4-BE49-F238E27FC236}">
                <a16:creationId xmlns:a16="http://schemas.microsoft.com/office/drawing/2014/main" id="{6EC2D251-5990-C164-76AE-A2888672B91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
        <p:nvSpPr>
          <p:cNvPr id="8" name="TextBox 7">
            <a:extLst>
              <a:ext uri="{FF2B5EF4-FFF2-40B4-BE49-F238E27FC236}">
                <a16:creationId xmlns:a16="http://schemas.microsoft.com/office/drawing/2014/main" id="{D9B902EF-2262-27F3-EF20-1ACE31F3D408}"/>
              </a:ext>
            </a:extLst>
          </p:cNvPr>
          <p:cNvSpPr txBox="1"/>
          <p:nvPr/>
        </p:nvSpPr>
        <p:spPr>
          <a:xfrm>
            <a:off x="3093720" y="6490643"/>
            <a:ext cx="6004560" cy="230832"/>
          </a:xfrm>
          <a:prstGeom prst="rect">
            <a:avLst/>
          </a:prstGeom>
          <a:noFill/>
        </p:spPr>
        <p:txBody>
          <a:bodyPr wrap="square" rtlCol="0">
            <a:spAutoFit/>
          </a:bodyPr>
          <a:lstStyle/>
          <a:p>
            <a:pPr algn="ctr"/>
            <a:r>
              <a:rPr lang="en-US" sz="900" dirty="0"/>
              <a:t>Source: </a:t>
            </a:r>
            <a:r>
              <a:rPr lang="en-US" sz="900" dirty="0">
                <a:hlinkClick r:id="rId5"/>
              </a:rPr>
              <a:t>https://thehill.com/homenews/administration/4547924-white-house-hails-first-un-ai-resolution/</a:t>
            </a:r>
            <a:r>
              <a:rPr lang="en-US" sz="900" dirty="0"/>
              <a:t> </a:t>
            </a:r>
          </a:p>
        </p:txBody>
      </p:sp>
    </p:spTree>
    <p:extLst>
      <p:ext uri="{BB962C8B-B14F-4D97-AF65-F5344CB8AC3E}">
        <p14:creationId xmlns:p14="http://schemas.microsoft.com/office/powerpoint/2010/main" val="40892448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BC3B9-A4A1-D229-59F0-8432CB0A69AF}"/>
              </a:ext>
            </a:extLst>
          </p:cNvPr>
          <p:cNvSpPr>
            <a:spLocks noGrp="1"/>
          </p:cNvSpPr>
          <p:nvPr>
            <p:ph type="title"/>
          </p:nvPr>
        </p:nvSpPr>
        <p:spPr>
          <a:xfrm>
            <a:off x="838201" y="365125"/>
            <a:ext cx="8224520" cy="1325563"/>
          </a:xfrm>
        </p:spPr>
        <p:txBody>
          <a:bodyPr>
            <a:normAutofit fontScale="90000"/>
          </a:bodyPr>
          <a:lstStyle/>
          <a:p>
            <a:r>
              <a:rPr lang="en-US" dirty="0"/>
              <a:t>Britain/The United Kingdom </a:t>
            </a:r>
          </a:p>
        </p:txBody>
      </p:sp>
      <p:sp>
        <p:nvSpPr>
          <p:cNvPr id="3" name="Content Placeholder 2">
            <a:extLst>
              <a:ext uri="{FF2B5EF4-FFF2-40B4-BE49-F238E27FC236}">
                <a16:creationId xmlns:a16="http://schemas.microsoft.com/office/drawing/2014/main" id="{F9FE9A5F-AC24-0AE0-3508-C74145ADA46B}"/>
              </a:ext>
            </a:extLst>
          </p:cNvPr>
          <p:cNvSpPr>
            <a:spLocks noGrp="1"/>
          </p:cNvSpPr>
          <p:nvPr>
            <p:ph idx="1"/>
          </p:nvPr>
        </p:nvSpPr>
        <p:spPr/>
        <p:txBody>
          <a:bodyPr>
            <a:normAutofit/>
          </a:bodyPr>
          <a:lstStyle/>
          <a:p>
            <a:r>
              <a:rPr lang="en-US" sz="1800" dirty="0">
                <a:solidFill>
                  <a:srgbClr val="000000"/>
                </a:solidFill>
                <a:effectLst/>
                <a:ea typeface="Times New Roman" panose="02020603050405020304" pitchFamily="18" charset="0"/>
              </a:rPr>
              <a:t>On January 9, the UK Committee on Culture, Media, and Sport of the House of Commons issued its report on </a:t>
            </a:r>
            <a:r>
              <a:rPr lang="en-US" sz="1800" i="1" u="sng" dirty="0">
                <a:solidFill>
                  <a:srgbClr val="294B93"/>
                </a:solidFill>
                <a:effectLst/>
                <a:ea typeface="Times New Roman" panose="02020603050405020304" pitchFamily="18" charset="0"/>
                <a:hlinkClick r:id="rId3"/>
              </a:rPr>
              <a:t>Connected Tech: AI and Creative Technology: Government Response to the Committee’s Eleventh Report of Session 2022–23</a:t>
            </a:r>
            <a:r>
              <a:rPr lang="en-US" sz="1800" dirty="0">
                <a:solidFill>
                  <a:srgbClr val="000000"/>
                </a:solidFill>
                <a:effectLst/>
                <a:ea typeface="Times New Roman" panose="02020603050405020304" pitchFamily="18" charset="0"/>
              </a:rPr>
              <a:t>, which confirms that the UK government will not move forward with its proposal for a broad copyright exemption for text-and-data mining. </a:t>
            </a:r>
          </a:p>
          <a:p>
            <a:r>
              <a:rPr lang="en-US" dirty="0"/>
              <a:t>On April 1, </a:t>
            </a:r>
            <a:r>
              <a:rPr lang="en-US" i="1" dirty="0"/>
              <a:t>Reuters</a:t>
            </a:r>
            <a:r>
              <a:rPr lang="en-US" dirty="0"/>
              <a:t> reported that the United States and Britain announced a new partnership on the science of AI safety. Both countries plan to perform at least one joint testing exercise on a publicly accessible model and are considering exploring personnel exchanges between the institutes. </a:t>
            </a:r>
          </a:p>
        </p:txBody>
      </p:sp>
      <p:pic>
        <p:nvPicPr>
          <p:cNvPr id="4" name="Picture 3" descr="A blue and brown logo&#10;&#10;Description automatically generated">
            <a:extLst>
              <a:ext uri="{FF2B5EF4-FFF2-40B4-BE49-F238E27FC236}">
                <a16:creationId xmlns:a16="http://schemas.microsoft.com/office/drawing/2014/main" id="{FF2B5982-049C-323A-D371-5DE2BED877C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
        <p:nvSpPr>
          <p:cNvPr id="5" name="Slide Number Placeholder 4">
            <a:extLst>
              <a:ext uri="{FF2B5EF4-FFF2-40B4-BE49-F238E27FC236}">
                <a16:creationId xmlns:a16="http://schemas.microsoft.com/office/drawing/2014/main" id="{64DECD19-5D0C-ADDA-8CE5-C7395E97BA39}"/>
              </a:ext>
            </a:extLst>
          </p:cNvPr>
          <p:cNvSpPr>
            <a:spLocks noGrp="1"/>
          </p:cNvSpPr>
          <p:nvPr>
            <p:ph type="sldNum" sz="quarter" idx="12"/>
          </p:nvPr>
        </p:nvSpPr>
        <p:spPr/>
        <p:txBody>
          <a:bodyPr/>
          <a:lstStyle/>
          <a:p>
            <a:fld id="{D3060201-1C40-4B39-813D-5CD9493BAEED}" type="slidenum">
              <a:rPr lang="en-US" smtClean="0"/>
              <a:t>44</a:t>
            </a:fld>
            <a:endParaRPr lang="en-US"/>
          </a:p>
        </p:txBody>
      </p:sp>
      <p:pic>
        <p:nvPicPr>
          <p:cNvPr id="6" name="Picture 5">
            <a:extLst>
              <a:ext uri="{FF2B5EF4-FFF2-40B4-BE49-F238E27FC236}">
                <a16:creationId xmlns:a16="http://schemas.microsoft.com/office/drawing/2014/main" id="{FF12DC8B-282A-E9B9-A48B-59E6218A7D6A}"/>
              </a:ext>
            </a:extLst>
          </p:cNvPr>
          <p:cNvPicPr>
            <a:picLocks noChangeAspect="1"/>
          </p:cNvPicPr>
          <p:nvPr/>
        </p:nvPicPr>
        <p:blipFill>
          <a:blip r:embed="rId5"/>
          <a:stretch>
            <a:fillRect/>
          </a:stretch>
        </p:blipFill>
        <p:spPr>
          <a:xfrm>
            <a:off x="7874000" y="4426902"/>
            <a:ext cx="3479800" cy="1739900"/>
          </a:xfrm>
          <a:prstGeom prst="rect">
            <a:avLst/>
          </a:prstGeom>
        </p:spPr>
      </p:pic>
      <p:sp>
        <p:nvSpPr>
          <p:cNvPr id="7" name="TextBox 6">
            <a:extLst>
              <a:ext uri="{FF2B5EF4-FFF2-40B4-BE49-F238E27FC236}">
                <a16:creationId xmlns:a16="http://schemas.microsoft.com/office/drawing/2014/main" id="{D5B329D0-515E-EED4-6D87-56A726BDEA04}"/>
              </a:ext>
            </a:extLst>
          </p:cNvPr>
          <p:cNvSpPr txBox="1"/>
          <p:nvPr/>
        </p:nvSpPr>
        <p:spPr>
          <a:xfrm>
            <a:off x="2448560" y="6441440"/>
            <a:ext cx="7294880" cy="230832"/>
          </a:xfrm>
          <a:prstGeom prst="rect">
            <a:avLst/>
          </a:prstGeom>
          <a:noFill/>
        </p:spPr>
        <p:txBody>
          <a:bodyPr wrap="square" rtlCol="0">
            <a:spAutoFit/>
          </a:bodyPr>
          <a:lstStyle/>
          <a:p>
            <a:pPr algn="ctr"/>
            <a:r>
              <a:rPr lang="en-US" sz="900" dirty="0"/>
              <a:t>Source: </a:t>
            </a:r>
            <a:r>
              <a:rPr lang="en-US" sz="900" dirty="0">
                <a:hlinkClick r:id="rId6"/>
              </a:rPr>
              <a:t>https://www.reuters.com/technology/us-britain-announce-formal-partnership-artificial-intelligence-safety-2024-04-01/</a:t>
            </a:r>
            <a:r>
              <a:rPr lang="en-US" sz="900" dirty="0"/>
              <a:t> </a:t>
            </a:r>
          </a:p>
        </p:txBody>
      </p:sp>
    </p:spTree>
    <p:extLst>
      <p:ext uri="{BB962C8B-B14F-4D97-AF65-F5344CB8AC3E}">
        <p14:creationId xmlns:p14="http://schemas.microsoft.com/office/powerpoint/2010/main" val="24567490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6B869A3-81F5-B97A-5C3B-005E816EF949}"/>
              </a:ext>
            </a:extLst>
          </p:cNvPr>
          <p:cNvPicPr>
            <a:picLocks noChangeAspect="1"/>
          </p:cNvPicPr>
          <p:nvPr/>
        </p:nvPicPr>
        <p:blipFill>
          <a:blip r:embed="rId3"/>
          <a:stretch>
            <a:fillRect/>
          </a:stretch>
        </p:blipFill>
        <p:spPr>
          <a:xfrm>
            <a:off x="8869680" y="4691766"/>
            <a:ext cx="2484120" cy="1654424"/>
          </a:xfrm>
          <a:prstGeom prst="rect">
            <a:avLst/>
          </a:prstGeom>
        </p:spPr>
      </p:pic>
      <p:sp>
        <p:nvSpPr>
          <p:cNvPr id="2" name="Title 1">
            <a:extLst>
              <a:ext uri="{FF2B5EF4-FFF2-40B4-BE49-F238E27FC236}">
                <a16:creationId xmlns:a16="http://schemas.microsoft.com/office/drawing/2014/main" id="{364DDFB3-74D7-CAAB-24C5-A04B13E5649B}"/>
              </a:ext>
            </a:extLst>
          </p:cNvPr>
          <p:cNvSpPr>
            <a:spLocks noGrp="1"/>
          </p:cNvSpPr>
          <p:nvPr>
            <p:ph type="title"/>
          </p:nvPr>
        </p:nvSpPr>
        <p:spPr/>
        <p:txBody>
          <a:bodyPr/>
          <a:lstStyle/>
          <a:p>
            <a:r>
              <a:rPr lang="en-US" dirty="0"/>
              <a:t>China</a:t>
            </a:r>
          </a:p>
        </p:txBody>
      </p:sp>
      <p:pic>
        <p:nvPicPr>
          <p:cNvPr id="4" name="Picture 3" descr="A blue and brown logo&#10;&#10;Description automatically generated">
            <a:extLst>
              <a:ext uri="{FF2B5EF4-FFF2-40B4-BE49-F238E27FC236}">
                <a16:creationId xmlns:a16="http://schemas.microsoft.com/office/drawing/2014/main" id="{062CFC96-4AF2-F928-497B-4C72A9BF19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
        <p:nvSpPr>
          <p:cNvPr id="5" name="Slide Number Placeholder 4">
            <a:extLst>
              <a:ext uri="{FF2B5EF4-FFF2-40B4-BE49-F238E27FC236}">
                <a16:creationId xmlns:a16="http://schemas.microsoft.com/office/drawing/2014/main" id="{5575551B-33B6-3F96-D060-CCE1108F0EE6}"/>
              </a:ext>
            </a:extLst>
          </p:cNvPr>
          <p:cNvSpPr>
            <a:spLocks noGrp="1"/>
          </p:cNvSpPr>
          <p:nvPr>
            <p:ph type="sldNum" sz="quarter" idx="12"/>
          </p:nvPr>
        </p:nvSpPr>
        <p:spPr/>
        <p:txBody>
          <a:bodyPr/>
          <a:lstStyle/>
          <a:p>
            <a:fld id="{D3060201-1C40-4B39-813D-5CD9493BAEED}" type="slidenum">
              <a:rPr lang="en-US" smtClean="0"/>
              <a:t>45</a:t>
            </a:fld>
            <a:endParaRPr lang="en-US"/>
          </a:p>
        </p:txBody>
      </p:sp>
      <p:sp>
        <p:nvSpPr>
          <p:cNvPr id="3" name="Content Placeholder 2">
            <a:extLst>
              <a:ext uri="{FF2B5EF4-FFF2-40B4-BE49-F238E27FC236}">
                <a16:creationId xmlns:a16="http://schemas.microsoft.com/office/drawing/2014/main" id="{95CBD19A-04C1-751D-D7F5-6D113DF6C163}"/>
              </a:ext>
            </a:extLst>
          </p:cNvPr>
          <p:cNvSpPr>
            <a:spLocks noGrp="1"/>
          </p:cNvSpPr>
          <p:nvPr>
            <p:ph idx="1"/>
          </p:nvPr>
        </p:nvSpPr>
        <p:spPr/>
        <p:txBody>
          <a:bodyPr>
            <a:normAutofit/>
          </a:bodyPr>
          <a:lstStyle/>
          <a:p>
            <a:pPr lvl="0"/>
            <a:r>
              <a:rPr lang="en-US" sz="1800" dirty="0"/>
              <a:t>In the beginning of December 2023, the Beijing Internet Court </a:t>
            </a:r>
            <a:r>
              <a:rPr lang="en-US" sz="1800" dirty="0">
                <a:hlinkClick r:id="rId5"/>
              </a:rPr>
              <a:t>held</a:t>
            </a:r>
            <a:r>
              <a:rPr lang="en-US" sz="1800" dirty="0"/>
              <a:t> that an AI-generated image was protected by copyright since the plaintiff made intellectual investments and conceptions such as selecting and arranging prompts, selecting the input images, setting relevant parameters, and other choices that led to the final image.</a:t>
            </a:r>
          </a:p>
          <a:p>
            <a:pPr lvl="0"/>
            <a:r>
              <a:rPr lang="en-US" sz="1800" dirty="0"/>
              <a:t>On February 26, 2024, a China court reportedly ruled on a case of copyright infringement by an AI-generated service.</a:t>
            </a:r>
          </a:p>
          <a:p>
            <a:pPr lvl="1"/>
            <a:r>
              <a:rPr lang="en-US" sz="1600" dirty="0"/>
              <a:t>The court found that the images generated by the defendant partially or completely copied the original artistic work, and thus ordered the defendant to pay RMB 10,000 (approximately $1,400) in compensation to the plaintiff for economic loss. </a:t>
            </a:r>
          </a:p>
        </p:txBody>
      </p:sp>
      <p:sp>
        <p:nvSpPr>
          <p:cNvPr id="7" name="TextBox 6">
            <a:extLst>
              <a:ext uri="{FF2B5EF4-FFF2-40B4-BE49-F238E27FC236}">
                <a16:creationId xmlns:a16="http://schemas.microsoft.com/office/drawing/2014/main" id="{6D046505-07BE-C6A0-697F-2A586658E7DB}"/>
              </a:ext>
            </a:extLst>
          </p:cNvPr>
          <p:cNvSpPr txBox="1"/>
          <p:nvPr/>
        </p:nvSpPr>
        <p:spPr>
          <a:xfrm>
            <a:off x="2758440" y="6451600"/>
            <a:ext cx="6675120" cy="230832"/>
          </a:xfrm>
          <a:prstGeom prst="rect">
            <a:avLst/>
          </a:prstGeom>
          <a:noFill/>
        </p:spPr>
        <p:txBody>
          <a:bodyPr wrap="square" rtlCol="0">
            <a:spAutoFit/>
          </a:bodyPr>
          <a:lstStyle/>
          <a:p>
            <a:pPr algn="ctr"/>
            <a:r>
              <a:rPr lang="en-US" sz="900" dirty="0"/>
              <a:t>Source: </a:t>
            </a:r>
            <a:r>
              <a:rPr lang="en-US" sz="900" dirty="0">
                <a:hlinkClick r:id="rId6"/>
              </a:rPr>
              <a:t>https://www.semafor.com/article/02/27/2024/new-china-rules-that-an-ai-bot-infringed-protected-material</a:t>
            </a:r>
            <a:r>
              <a:rPr lang="en-US" sz="900" dirty="0"/>
              <a:t> </a:t>
            </a:r>
          </a:p>
        </p:txBody>
      </p:sp>
    </p:spTree>
    <p:extLst>
      <p:ext uri="{BB962C8B-B14F-4D97-AF65-F5344CB8AC3E}">
        <p14:creationId xmlns:p14="http://schemas.microsoft.com/office/powerpoint/2010/main" val="21703277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9577AE-958C-1BD2-9874-0334346674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26AF9B-F8C0-0BDA-A9FA-6B1D58A33631}"/>
              </a:ext>
            </a:extLst>
          </p:cNvPr>
          <p:cNvSpPr>
            <a:spLocks noGrp="1"/>
          </p:cNvSpPr>
          <p:nvPr>
            <p:ph type="title"/>
          </p:nvPr>
        </p:nvSpPr>
        <p:spPr/>
        <p:txBody>
          <a:bodyPr/>
          <a:lstStyle/>
          <a:p>
            <a:r>
              <a:rPr lang="en-US" dirty="0"/>
              <a:t>India</a:t>
            </a:r>
          </a:p>
        </p:txBody>
      </p:sp>
      <p:pic>
        <p:nvPicPr>
          <p:cNvPr id="4" name="Picture 3" descr="A blue and brown logo&#10;&#10;Description automatically generated">
            <a:extLst>
              <a:ext uri="{FF2B5EF4-FFF2-40B4-BE49-F238E27FC236}">
                <a16:creationId xmlns:a16="http://schemas.microsoft.com/office/drawing/2014/main" id="{459C3348-4A5E-FFCD-9314-F61F058809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
        <p:nvSpPr>
          <p:cNvPr id="5" name="Slide Number Placeholder 4">
            <a:extLst>
              <a:ext uri="{FF2B5EF4-FFF2-40B4-BE49-F238E27FC236}">
                <a16:creationId xmlns:a16="http://schemas.microsoft.com/office/drawing/2014/main" id="{DE4721BE-E161-2FAB-E354-E63C1EDC6991}"/>
              </a:ext>
            </a:extLst>
          </p:cNvPr>
          <p:cNvSpPr>
            <a:spLocks noGrp="1"/>
          </p:cNvSpPr>
          <p:nvPr>
            <p:ph type="sldNum" sz="quarter" idx="12"/>
          </p:nvPr>
        </p:nvSpPr>
        <p:spPr/>
        <p:txBody>
          <a:bodyPr/>
          <a:lstStyle/>
          <a:p>
            <a:fld id="{D3060201-1C40-4B39-813D-5CD9493BAEED}" type="slidenum">
              <a:rPr lang="en-US" smtClean="0"/>
              <a:t>46</a:t>
            </a:fld>
            <a:endParaRPr lang="en-US"/>
          </a:p>
        </p:txBody>
      </p:sp>
      <p:sp>
        <p:nvSpPr>
          <p:cNvPr id="3" name="Content Placeholder 2">
            <a:extLst>
              <a:ext uri="{FF2B5EF4-FFF2-40B4-BE49-F238E27FC236}">
                <a16:creationId xmlns:a16="http://schemas.microsoft.com/office/drawing/2014/main" id="{44DA8EE3-6979-7468-510A-A9BF6B7060D3}"/>
              </a:ext>
            </a:extLst>
          </p:cNvPr>
          <p:cNvSpPr>
            <a:spLocks noGrp="1"/>
          </p:cNvSpPr>
          <p:nvPr>
            <p:ph idx="1"/>
          </p:nvPr>
        </p:nvSpPr>
        <p:spPr>
          <a:xfrm>
            <a:off x="838200" y="1633097"/>
            <a:ext cx="9957459" cy="3011135"/>
          </a:xfrm>
        </p:spPr>
        <p:txBody>
          <a:bodyPr>
            <a:normAutofit fontScale="85000" lnSpcReduction="10000"/>
          </a:bodyPr>
          <a:lstStyle/>
          <a:p>
            <a:pPr lvl="0"/>
            <a:r>
              <a:rPr lang="en-US" sz="2100" dirty="0"/>
              <a:t>On February 13, it was reported that India announced AI developers need to get permission to use copyrighted materials, if their AI tech is for commercial purposes.</a:t>
            </a:r>
          </a:p>
          <a:p>
            <a:pPr lvl="0"/>
            <a:r>
              <a:rPr lang="en-US" sz="2100" dirty="0"/>
              <a:t>Minister of State for Commerce and Industry Som Parkash issued a statement declaring that India doesn’t need to update its intellectual property laws to adapt to artificial intelligence, because existing laws already cover innovations in AI and the use of copyrighted materials to train AI. </a:t>
            </a:r>
          </a:p>
          <a:p>
            <a:pPr lvl="1"/>
            <a:r>
              <a:rPr lang="en-US" dirty="0"/>
              <a:t>“The exclusive economic rights of a copyright owner such as the right of reproduction, translation, adaptation etc. granted by the Copyright Act, 1957 obligates the user of Generative AI to obtain permission to use their works for commercial purposes if such use is not covered under the fair dealing exceptions provided under Section 52 of the Copyright Act.” </a:t>
            </a:r>
          </a:p>
        </p:txBody>
      </p:sp>
      <p:pic>
        <p:nvPicPr>
          <p:cNvPr id="6" name="Picture 5">
            <a:extLst>
              <a:ext uri="{FF2B5EF4-FFF2-40B4-BE49-F238E27FC236}">
                <a16:creationId xmlns:a16="http://schemas.microsoft.com/office/drawing/2014/main" id="{12CC8533-F73A-0E53-AC62-267D3A332DAD}"/>
              </a:ext>
            </a:extLst>
          </p:cNvPr>
          <p:cNvPicPr>
            <a:picLocks noChangeAspect="1"/>
          </p:cNvPicPr>
          <p:nvPr/>
        </p:nvPicPr>
        <p:blipFill>
          <a:blip r:embed="rId4"/>
          <a:stretch>
            <a:fillRect/>
          </a:stretch>
        </p:blipFill>
        <p:spPr>
          <a:xfrm>
            <a:off x="8794018" y="4334946"/>
            <a:ext cx="2559782" cy="1706521"/>
          </a:xfrm>
          <a:prstGeom prst="rect">
            <a:avLst/>
          </a:prstGeom>
        </p:spPr>
      </p:pic>
      <p:sp>
        <p:nvSpPr>
          <p:cNvPr id="7" name="TextBox 6">
            <a:extLst>
              <a:ext uri="{FF2B5EF4-FFF2-40B4-BE49-F238E27FC236}">
                <a16:creationId xmlns:a16="http://schemas.microsoft.com/office/drawing/2014/main" id="{0AE4F1F2-4051-9BB3-439E-37B5A177449A}"/>
              </a:ext>
            </a:extLst>
          </p:cNvPr>
          <p:cNvSpPr txBox="1"/>
          <p:nvPr/>
        </p:nvSpPr>
        <p:spPr>
          <a:xfrm>
            <a:off x="1117270" y="6099058"/>
            <a:ext cx="9957459" cy="430887"/>
          </a:xfrm>
          <a:prstGeom prst="rect">
            <a:avLst/>
          </a:prstGeom>
          <a:noFill/>
        </p:spPr>
        <p:txBody>
          <a:bodyPr wrap="square" rtlCol="0">
            <a:spAutoFit/>
          </a:bodyPr>
          <a:lstStyle/>
          <a:p>
            <a:pPr algn="ctr"/>
            <a:r>
              <a:rPr lang="en-US" sz="1100" dirty="0"/>
              <a:t>Source: </a:t>
            </a:r>
            <a:r>
              <a:rPr lang="en-US" sz="1100" dirty="0">
                <a:hlinkClick r:id="rId5"/>
              </a:rPr>
              <a:t>https://www.musicbusinessworldwide.com/ai-developers-must-get-authorization-to-use-copyrighted-materials-indias-government-declares/#:~:text=In%20response%20to%20questions%20from,existing%20laws%20already%20cover%20innovations</a:t>
            </a:r>
            <a:r>
              <a:rPr lang="en-US" sz="1100" dirty="0"/>
              <a:t> </a:t>
            </a:r>
          </a:p>
        </p:txBody>
      </p:sp>
    </p:spTree>
    <p:extLst>
      <p:ext uri="{BB962C8B-B14F-4D97-AF65-F5344CB8AC3E}">
        <p14:creationId xmlns:p14="http://schemas.microsoft.com/office/powerpoint/2010/main" val="31490036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C37C960-91F5-4F61-B2CD-8A0379207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A38DEE-C5AA-D082-5CF4-223C99A791BD}"/>
              </a:ext>
            </a:extLst>
          </p:cNvPr>
          <p:cNvSpPr>
            <a:spLocks noGrp="1"/>
          </p:cNvSpPr>
          <p:nvPr>
            <p:ph type="title"/>
          </p:nvPr>
        </p:nvSpPr>
        <p:spPr>
          <a:xfrm>
            <a:off x="2463279" y="3227989"/>
            <a:ext cx="2022224" cy="1197661"/>
          </a:xfrm>
        </p:spPr>
        <p:txBody>
          <a:bodyPr vert="horz" lIns="91440" tIns="45720" rIns="91440" bIns="45720" rtlCol="0" anchor="b">
            <a:normAutofit/>
          </a:bodyPr>
          <a:lstStyle/>
          <a:p>
            <a:r>
              <a:rPr lang="en-US" sz="6600" dirty="0"/>
              <a:t>Q&amp;A</a:t>
            </a:r>
          </a:p>
        </p:txBody>
      </p:sp>
      <p:pic>
        <p:nvPicPr>
          <p:cNvPr id="6" name="Graphic 5" descr="Questions">
            <a:extLst>
              <a:ext uri="{FF2B5EF4-FFF2-40B4-BE49-F238E27FC236}">
                <a16:creationId xmlns:a16="http://schemas.microsoft.com/office/drawing/2014/main" id="{B0DD3468-498D-D290-0506-F402DF4E23A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96000" y="1703860"/>
            <a:ext cx="4245918" cy="4245918"/>
          </a:xfrm>
          <a:prstGeom prst="rect">
            <a:avLst/>
          </a:prstGeom>
        </p:spPr>
      </p:pic>
      <p:pic>
        <p:nvPicPr>
          <p:cNvPr id="3" name="Picture 2" descr="A blue and brown logo&#10;&#10;Description automatically generated">
            <a:extLst>
              <a:ext uri="{FF2B5EF4-FFF2-40B4-BE49-F238E27FC236}">
                <a16:creationId xmlns:a16="http://schemas.microsoft.com/office/drawing/2014/main" id="{8E1F9347-AE12-BF40-92EE-6358FCF63F9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
        <p:nvSpPr>
          <p:cNvPr id="4" name="Slide Number Placeholder 3">
            <a:extLst>
              <a:ext uri="{FF2B5EF4-FFF2-40B4-BE49-F238E27FC236}">
                <a16:creationId xmlns:a16="http://schemas.microsoft.com/office/drawing/2014/main" id="{F7331A49-CF22-3C3E-B6B0-E5F67D3B0797}"/>
              </a:ext>
            </a:extLst>
          </p:cNvPr>
          <p:cNvSpPr>
            <a:spLocks noGrp="1"/>
          </p:cNvSpPr>
          <p:nvPr>
            <p:ph type="sldNum" sz="quarter" idx="12"/>
          </p:nvPr>
        </p:nvSpPr>
        <p:spPr/>
        <p:txBody>
          <a:bodyPr/>
          <a:lstStyle/>
          <a:p>
            <a:fld id="{D3060201-1C40-4B39-813D-5CD9493BAEED}" type="slidenum">
              <a:rPr lang="en-US" smtClean="0"/>
              <a:t>47</a:t>
            </a:fld>
            <a:endParaRPr lang="en-US"/>
          </a:p>
        </p:txBody>
      </p:sp>
    </p:spTree>
    <p:extLst>
      <p:ext uri="{BB962C8B-B14F-4D97-AF65-F5344CB8AC3E}">
        <p14:creationId xmlns:p14="http://schemas.microsoft.com/office/powerpoint/2010/main" val="2572166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F600E0E-756E-DAF4-691E-602B56B80D21}"/>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B43EA5C-C140-79A3-9981-488232A8E4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2A1AA4-6F37-2439-8775-427182D6D6D1}"/>
              </a:ext>
            </a:extLst>
          </p:cNvPr>
          <p:cNvSpPr>
            <a:spLocks noGrp="1"/>
          </p:cNvSpPr>
          <p:nvPr>
            <p:ph type="title"/>
          </p:nvPr>
        </p:nvSpPr>
        <p:spPr>
          <a:xfrm>
            <a:off x="838200" y="365126"/>
            <a:ext cx="10668000" cy="1038508"/>
          </a:xfrm>
        </p:spPr>
        <p:txBody>
          <a:bodyPr>
            <a:normAutofit/>
          </a:bodyPr>
          <a:lstStyle/>
          <a:p>
            <a:r>
              <a:rPr lang="en-US" dirty="0"/>
              <a:t>The White House</a:t>
            </a:r>
          </a:p>
        </p:txBody>
      </p:sp>
      <p:pic>
        <p:nvPicPr>
          <p:cNvPr id="3" name="Picture 2" descr="A blue and brown logo&#10;&#10;Description automatically generated">
            <a:extLst>
              <a:ext uri="{FF2B5EF4-FFF2-40B4-BE49-F238E27FC236}">
                <a16:creationId xmlns:a16="http://schemas.microsoft.com/office/drawing/2014/main" id="{9A22A43B-F973-2C9F-9FB4-031EB2089B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
        <p:nvSpPr>
          <p:cNvPr id="4" name="Slide Number Placeholder 3">
            <a:extLst>
              <a:ext uri="{FF2B5EF4-FFF2-40B4-BE49-F238E27FC236}">
                <a16:creationId xmlns:a16="http://schemas.microsoft.com/office/drawing/2014/main" id="{8836B10B-530C-09E8-9DA7-2C403EED129D}"/>
              </a:ext>
            </a:extLst>
          </p:cNvPr>
          <p:cNvSpPr>
            <a:spLocks noGrp="1"/>
          </p:cNvSpPr>
          <p:nvPr>
            <p:ph type="sldNum" sz="quarter" idx="12"/>
          </p:nvPr>
        </p:nvSpPr>
        <p:spPr/>
        <p:txBody>
          <a:bodyPr/>
          <a:lstStyle/>
          <a:p>
            <a:fld id="{D3060201-1C40-4B39-813D-5CD9493BAEED}" type="slidenum">
              <a:rPr lang="en-US" smtClean="0"/>
              <a:t>5</a:t>
            </a:fld>
            <a:endParaRPr lang="en-US"/>
          </a:p>
        </p:txBody>
      </p:sp>
      <p:sp>
        <p:nvSpPr>
          <p:cNvPr id="6" name="Content Placeholder 5">
            <a:extLst>
              <a:ext uri="{FF2B5EF4-FFF2-40B4-BE49-F238E27FC236}">
                <a16:creationId xmlns:a16="http://schemas.microsoft.com/office/drawing/2014/main" id="{537F498D-C0A4-9589-406B-A8229AD899FC}"/>
              </a:ext>
            </a:extLst>
          </p:cNvPr>
          <p:cNvSpPr>
            <a:spLocks noGrp="1"/>
          </p:cNvSpPr>
          <p:nvPr>
            <p:ph idx="1"/>
          </p:nvPr>
        </p:nvSpPr>
        <p:spPr/>
        <p:txBody>
          <a:bodyPr>
            <a:normAutofit lnSpcReduction="10000"/>
          </a:bodyPr>
          <a:lstStyle/>
          <a:p>
            <a:pPr marL="0" lvl="0" indent="0">
              <a:buNone/>
            </a:pPr>
            <a:r>
              <a:rPr lang="en-US" b="1" dirty="0"/>
              <a:t>AI Executive Order</a:t>
            </a:r>
          </a:p>
          <a:p>
            <a:pPr lvl="0"/>
            <a:r>
              <a:rPr lang="en-US" dirty="0"/>
              <a:t>The EO directs federal agencies to take a vast array of actions on AI policy that are grouped into eight key sections:</a:t>
            </a:r>
          </a:p>
          <a:p>
            <a:pPr marL="914400" lvl="1" indent="-457200">
              <a:buFont typeface="+mj-lt"/>
              <a:buAutoNum type="arabicPeriod"/>
            </a:pPr>
            <a:r>
              <a:rPr lang="en-US" dirty="0"/>
              <a:t>Develop New Standards for AI Safety and Security</a:t>
            </a:r>
          </a:p>
          <a:p>
            <a:pPr marL="914400" lvl="1" indent="-457200">
              <a:buFont typeface="+mj-lt"/>
              <a:buAutoNum type="arabicPeriod"/>
            </a:pPr>
            <a:r>
              <a:rPr lang="en-US" dirty="0"/>
              <a:t>Protect American’s Privacy</a:t>
            </a:r>
          </a:p>
          <a:p>
            <a:pPr marL="914400" lvl="1" indent="-457200">
              <a:buFont typeface="+mj-lt"/>
              <a:buAutoNum type="arabicPeriod"/>
            </a:pPr>
            <a:r>
              <a:rPr lang="en-US" dirty="0"/>
              <a:t>Advance Equity and Civil Rights</a:t>
            </a:r>
          </a:p>
          <a:p>
            <a:pPr marL="914400" lvl="1" indent="-457200">
              <a:buFont typeface="+mj-lt"/>
              <a:buAutoNum type="arabicPeriod"/>
            </a:pPr>
            <a:r>
              <a:rPr lang="en-US" dirty="0"/>
              <a:t>Stand Up for Consumers, Patients, and Students</a:t>
            </a:r>
          </a:p>
          <a:p>
            <a:pPr marL="914400" lvl="1" indent="-457200">
              <a:buFont typeface="+mj-lt"/>
              <a:buAutoNum type="arabicPeriod"/>
            </a:pPr>
            <a:r>
              <a:rPr lang="en-US" dirty="0"/>
              <a:t>Support Workers</a:t>
            </a:r>
          </a:p>
          <a:p>
            <a:pPr marL="914400" lvl="1" indent="-457200">
              <a:buFont typeface="+mj-lt"/>
              <a:buAutoNum type="arabicPeriod"/>
            </a:pPr>
            <a:r>
              <a:rPr lang="en-US" dirty="0"/>
              <a:t>Promote Innovation and Competition</a:t>
            </a:r>
          </a:p>
          <a:p>
            <a:pPr marL="914400" lvl="1" indent="-457200">
              <a:buFont typeface="+mj-lt"/>
              <a:buAutoNum type="arabicPeriod"/>
            </a:pPr>
            <a:r>
              <a:rPr lang="en-US" dirty="0"/>
              <a:t>Advance American Leadership Abroad</a:t>
            </a:r>
          </a:p>
          <a:p>
            <a:pPr marL="914400" lvl="1" indent="-457200">
              <a:buFont typeface="+mj-lt"/>
              <a:buAutoNum type="arabicPeriod"/>
            </a:pPr>
            <a:r>
              <a:rPr lang="en-US" dirty="0"/>
              <a:t>Ensure Responsible and Effective Government Use of AI</a:t>
            </a:r>
            <a:br>
              <a:rPr lang="en-US" b="1" dirty="0"/>
            </a:br>
            <a:endParaRPr lang="en-US" dirty="0"/>
          </a:p>
        </p:txBody>
      </p:sp>
    </p:spTree>
    <p:extLst>
      <p:ext uri="{BB962C8B-B14F-4D97-AF65-F5344CB8AC3E}">
        <p14:creationId xmlns:p14="http://schemas.microsoft.com/office/powerpoint/2010/main" val="3617242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4D943E5-C3FB-2946-8245-C3E2AD777B92}"/>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F2B48A1-3CBA-9400-DA61-1F9375EA5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A1AD34-46E7-685F-0BC7-1E5B8378B6BA}"/>
              </a:ext>
            </a:extLst>
          </p:cNvPr>
          <p:cNvSpPr>
            <a:spLocks noGrp="1"/>
          </p:cNvSpPr>
          <p:nvPr>
            <p:ph type="title"/>
          </p:nvPr>
        </p:nvSpPr>
        <p:spPr>
          <a:xfrm>
            <a:off x="838200" y="365126"/>
            <a:ext cx="10668000" cy="1038508"/>
          </a:xfrm>
        </p:spPr>
        <p:txBody>
          <a:bodyPr>
            <a:normAutofit/>
          </a:bodyPr>
          <a:lstStyle/>
          <a:p>
            <a:r>
              <a:rPr lang="en-US" dirty="0"/>
              <a:t>The White House</a:t>
            </a:r>
          </a:p>
        </p:txBody>
      </p:sp>
      <p:pic>
        <p:nvPicPr>
          <p:cNvPr id="3" name="Picture 2" descr="A blue and brown logo&#10;&#10;Description automatically generated">
            <a:extLst>
              <a:ext uri="{FF2B5EF4-FFF2-40B4-BE49-F238E27FC236}">
                <a16:creationId xmlns:a16="http://schemas.microsoft.com/office/drawing/2014/main" id="{3AA02CE5-E083-B547-B618-720FBCF15C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
        <p:nvSpPr>
          <p:cNvPr id="4" name="Slide Number Placeholder 3">
            <a:extLst>
              <a:ext uri="{FF2B5EF4-FFF2-40B4-BE49-F238E27FC236}">
                <a16:creationId xmlns:a16="http://schemas.microsoft.com/office/drawing/2014/main" id="{6465C3CB-EA72-3FF3-F23B-099A282939DC}"/>
              </a:ext>
            </a:extLst>
          </p:cNvPr>
          <p:cNvSpPr>
            <a:spLocks noGrp="1"/>
          </p:cNvSpPr>
          <p:nvPr>
            <p:ph type="sldNum" sz="quarter" idx="12"/>
          </p:nvPr>
        </p:nvSpPr>
        <p:spPr/>
        <p:txBody>
          <a:bodyPr/>
          <a:lstStyle/>
          <a:p>
            <a:fld id="{D3060201-1C40-4B39-813D-5CD9493BAEED}" type="slidenum">
              <a:rPr lang="en-US" smtClean="0"/>
              <a:t>6</a:t>
            </a:fld>
            <a:endParaRPr lang="en-US"/>
          </a:p>
        </p:txBody>
      </p:sp>
      <p:sp>
        <p:nvSpPr>
          <p:cNvPr id="6" name="Content Placeholder 5">
            <a:extLst>
              <a:ext uri="{FF2B5EF4-FFF2-40B4-BE49-F238E27FC236}">
                <a16:creationId xmlns:a16="http://schemas.microsoft.com/office/drawing/2014/main" id="{36D976BE-9A82-6B21-C0DC-118371DEE52E}"/>
              </a:ext>
            </a:extLst>
          </p:cNvPr>
          <p:cNvSpPr>
            <a:spLocks noGrp="1"/>
          </p:cNvSpPr>
          <p:nvPr>
            <p:ph idx="1"/>
          </p:nvPr>
        </p:nvSpPr>
        <p:spPr/>
        <p:txBody>
          <a:bodyPr>
            <a:normAutofit/>
          </a:bodyPr>
          <a:lstStyle/>
          <a:p>
            <a:pPr marL="0" lvl="0" indent="0">
              <a:buNone/>
            </a:pPr>
            <a:r>
              <a:rPr lang="en-US" b="1" dirty="0"/>
              <a:t>AI Executive Order</a:t>
            </a:r>
          </a:p>
          <a:p>
            <a:pPr lvl="0"/>
            <a:r>
              <a:rPr lang="en-US" dirty="0"/>
              <a:t>Section 5.2(c)(iii) of the EO addresses IP issues by directing the USPTO Director to “within 270 days of the date of the order (July 26, 2024) or 180 days after the US Copyright Office publishes its forthcoming AI study” to issue recommendations on potential executive actions to be taken relating to copyright and AI. </a:t>
            </a:r>
          </a:p>
          <a:p>
            <a:pPr lvl="0"/>
            <a:r>
              <a:rPr lang="en-US" dirty="0"/>
              <a:t>Sections 5.2(c)(</a:t>
            </a:r>
            <a:r>
              <a:rPr lang="en-US" dirty="0" err="1"/>
              <a:t>i</a:t>
            </a:r>
            <a:r>
              <a:rPr lang="en-US" dirty="0"/>
              <a:t>) and (ii) call on the USPTO Director to issue guidance to examiners on inventorship and AI within 120 days (February 27, 2024), and within 270 days (July 26, 2024), additional guidance on other issues, including patent eligibility and AI.</a:t>
            </a:r>
          </a:p>
          <a:p>
            <a:pPr lvl="0"/>
            <a:r>
              <a:rPr lang="en-US" dirty="0"/>
              <a:t>The order also calls for developing guidance and other appropriate resources to assist private sector actors with mitigating the risks of AI-related IP theft.</a:t>
            </a:r>
            <a:br>
              <a:rPr lang="en-US" dirty="0"/>
            </a:br>
            <a:endParaRPr lang="en-US" dirty="0"/>
          </a:p>
        </p:txBody>
      </p:sp>
    </p:spTree>
    <p:extLst>
      <p:ext uri="{BB962C8B-B14F-4D97-AF65-F5344CB8AC3E}">
        <p14:creationId xmlns:p14="http://schemas.microsoft.com/office/powerpoint/2010/main" val="398835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74F248D-5610-0AA3-F692-6A835E19BCBA}"/>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AFC424F-E1E8-2E99-A553-6189320A1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DF5098-0292-72C5-9657-A674798229E3}"/>
              </a:ext>
            </a:extLst>
          </p:cNvPr>
          <p:cNvSpPr>
            <a:spLocks noGrp="1"/>
          </p:cNvSpPr>
          <p:nvPr>
            <p:ph type="title"/>
          </p:nvPr>
        </p:nvSpPr>
        <p:spPr>
          <a:xfrm>
            <a:off x="838200" y="365126"/>
            <a:ext cx="10668000" cy="1038508"/>
          </a:xfrm>
        </p:spPr>
        <p:txBody>
          <a:bodyPr>
            <a:normAutofit/>
          </a:bodyPr>
          <a:lstStyle/>
          <a:p>
            <a:r>
              <a:rPr lang="en-US" dirty="0"/>
              <a:t>The White House</a:t>
            </a:r>
          </a:p>
        </p:txBody>
      </p:sp>
      <p:pic>
        <p:nvPicPr>
          <p:cNvPr id="3" name="Picture 2" descr="A blue and brown logo&#10;&#10;Description automatically generated">
            <a:extLst>
              <a:ext uri="{FF2B5EF4-FFF2-40B4-BE49-F238E27FC236}">
                <a16:creationId xmlns:a16="http://schemas.microsoft.com/office/drawing/2014/main" id="{A69B1EC5-7241-48AE-A2F4-D4BAAA4F4F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
        <p:nvSpPr>
          <p:cNvPr id="4" name="Slide Number Placeholder 3">
            <a:extLst>
              <a:ext uri="{FF2B5EF4-FFF2-40B4-BE49-F238E27FC236}">
                <a16:creationId xmlns:a16="http://schemas.microsoft.com/office/drawing/2014/main" id="{DA9E60C2-983C-7078-21BB-53D18A7AB954}"/>
              </a:ext>
            </a:extLst>
          </p:cNvPr>
          <p:cNvSpPr>
            <a:spLocks noGrp="1"/>
          </p:cNvSpPr>
          <p:nvPr>
            <p:ph type="sldNum" sz="quarter" idx="12"/>
          </p:nvPr>
        </p:nvSpPr>
        <p:spPr/>
        <p:txBody>
          <a:bodyPr/>
          <a:lstStyle/>
          <a:p>
            <a:fld id="{D3060201-1C40-4B39-813D-5CD9493BAEED}" type="slidenum">
              <a:rPr lang="en-US" smtClean="0"/>
              <a:t>7</a:t>
            </a:fld>
            <a:endParaRPr lang="en-US"/>
          </a:p>
        </p:txBody>
      </p:sp>
      <p:sp>
        <p:nvSpPr>
          <p:cNvPr id="6" name="Content Placeholder 5">
            <a:extLst>
              <a:ext uri="{FF2B5EF4-FFF2-40B4-BE49-F238E27FC236}">
                <a16:creationId xmlns:a16="http://schemas.microsoft.com/office/drawing/2014/main" id="{DDEB21EB-3271-9B1B-04CF-46D9EC3DDEB4}"/>
              </a:ext>
            </a:extLst>
          </p:cNvPr>
          <p:cNvSpPr>
            <a:spLocks noGrp="1"/>
          </p:cNvSpPr>
          <p:nvPr>
            <p:ph idx="1"/>
          </p:nvPr>
        </p:nvSpPr>
        <p:spPr/>
        <p:txBody>
          <a:bodyPr>
            <a:normAutofit/>
          </a:bodyPr>
          <a:lstStyle/>
          <a:p>
            <a:pPr marL="0" lvl="0" indent="0">
              <a:buNone/>
            </a:pPr>
            <a:r>
              <a:rPr lang="en-US" b="1" dirty="0"/>
              <a:t>AI Executive Order</a:t>
            </a:r>
          </a:p>
          <a:p>
            <a:pPr lvl="0"/>
            <a:r>
              <a:rPr lang="en-US" dirty="0"/>
              <a:t>Developing guidance and other appropriate resources to assist private sector actors with mitigating the risks of AI-related IP theft is a welcome statement for members of the IP community.</a:t>
            </a:r>
          </a:p>
          <a:p>
            <a:pPr lvl="0"/>
            <a:r>
              <a:rPr lang="en-US" dirty="0"/>
              <a:t>Both the USPTO and USCO have been working on AI-related issues and are well-equipped to answer these complex questions. </a:t>
            </a:r>
          </a:p>
        </p:txBody>
      </p:sp>
    </p:spTree>
    <p:extLst>
      <p:ext uri="{BB962C8B-B14F-4D97-AF65-F5344CB8AC3E}">
        <p14:creationId xmlns:p14="http://schemas.microsoft.com/office/powerpoint/2010/main" val="3892697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74F248D-5610-0AA3-F692-6A835E19BCBA}"/>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AFC424F-E1E8-2E99-A553-6189320A1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DF5098-0292-72C5-9657-A674798229E3}"/>
              </a:ext>
            </a:extLst>
          </p:cNvPr>
          <p:cNvSpPr>
            <a:spLocks noGrp="1"/>
          </p:cNvSpPr>
          <p:nvPr>
            <p:ph type="title"/>
          </p:nvPr>
        </p:nvSpPr>
        <p:spPr>
          <a:xfrm>
            <a:off x="838200" y="365126"/>
            <a:ext cx="10668000" cy="1038508"/>
          </a:xfrm>
        </p:spPr>
        <p:txBody>
          <a:bodyPr>
            <a:normAutofit/>
          </a:bodyPr>
          <a:lstStyle/>
          <a:p>
            <a:r>
              <a:rPr lang="en-US" dirty="0"/>
              <a:t>The White House</a:t>
            </a:r>
          </a:p>
        </p:txBody>
      </p:sp>
      <p:pic>
        <p:nvPicPr>
          <p:cNvPr id="3" name="Picture 2" descr="A blue and brown logo&#10;&#10;Description automatically generated">
            <a:extLst>
              <a:ext uri="{FF2B5EF4-FFF2-40B4-BE49-F238E27FC236}">
                <a16:creationId xmlns:a16="http://schemas.microsoft.com/office/drawing/2014/main" id="{A69B1EC5-7241-48AE-A2F4-D4BAAA4F4F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
        <p:nvSpPr>
          <p:cNvPr id="4" name="Slide Number Placeholder 3">
            <a:extLst>
              <a:ext uri="{FF2B5EF4-FFF2-40B4-BE49-F238E27FC236}">
                <a16:creationId xmlns:a16="http://schemas.microsoft.com/office/drawing/2014/main" id="{DA9E60C2-983C-7078-21BB-53D18A7AB954}"/>
              </a:ext>
            </a:extLst>
          </p:cNvPr>
          <p:cNvSpPr>
            <a:spLocks noGrp="1"/>
          </p:cNvSpPr>
          <p:nvPr>
            <p:ph type="sldNum" sz="quarter" idx="12"/>
          </p:nvPr>
        </p:nvSpPr>
        <p:spPr/>
        <p:txBody>
          <a:bodyPr/>
          <a:lstStyle/>
          <a:p>
            <a:fld id="{D3060201-1C40-4B39-813D-5CD9493BAEED}" type="slidenum">
              <a:rPr lang="en-US" smtClean="0"/>
              <a:t>8</a:t>
            </a:fld>
            <a:endParaRPr lang="en-US"/>
          </a:p>
        </p:txBody>
      </p:sp>
      <p:sp>
        <p:nvSpPr>
          <p:cNvPr id="6" name="Content Placeholder 5">
            <a:extLst>
              <a:ext uri="{FF2B5EF4-FFF2-40B4-BE49-F238E27FC236}">
                <a16:creationId xmlns:a16="http://schemas.microsoft.com/office/drawing/2014/main" id="{DDEB21EB-3271-9B1B-04CF-46D9EC3DDEB4}"/>
              </a:ext>
            </a:extLst>
          </p:cNvPr>
          <p:cNvSpPr>
            <a:spLocks noGrp="1"/>
          </p:cNvSpPr>
          <p:nvPr>
            <p:ph idx="1"/>
          </p:nvPr>
        </p:nvSpPr>
        <p:spPr/>
        <p:txBody>
          <a:bodyPr>
            <a:normAutofit/>
          </a:bodyPr>
          <a:lstStyle/>
          <a:p>
            <a:pPr marL="0" lvl="0" indent="0">
              <a:buNone/>
            </a:pPr>
            <a:r>
              <a:rPr lang="en-US" b="1" dirty="0"/>
              <a:t>AI Priorities in FY25 Budget Request</a:t>
            </a:r>
          </a:p>
          <a:p>
            <a:pPr lvl="0"/>
            <a:r>
              <a:rPr lang="en-US" dirty="0"/>
              <a:t>FY25 Budget Request was released on March 11. </a:t>
            </a:r>
          </a:p>
          <a:p>
            <a:pPr lvl="0"/>
            <a:r>
              <a:rPr lang="en-US" dirty="0"/>
              <a:t>With respect to AI, the request invests $20 billion across major research agencies, an increase of $1.2 billion at the FY 2023 level, to boost American leadership in research and scientific discovery. </a:t>
            </a:r>
          </a:p>
          <a:p>
            <a:pPr lvl="0"/>
            <a:r>
              <a:rPr lang="en-US" dirty="0"/>
              <a:t>$30 million for National AI Research Resource Pilot (NAIRR).</a:t>
            </a:r>
          </a:p>
          <a:p>
            <a:pPr lvl="0"/>
            <a:r>
              <a:rPr lang="en-US" dirty="0"/>
              <a:t>$70 million for agencies to establish Chief AI Officers (CAIOs).</a:t>
            </a:r>
          </a:p>
          <a:p>
            <a:pPr lvl="0"/>
            <a:r>
              <a:rPr lang="en-US" dirty="0"/>
              <a:t>$32 million for the AI talent surge. </a:t>
            </a:r>
          </a:p>
          <a:p>
            <a:pPr lvl="0"/>
            <a:endParaRPr lang="en-US" dirty="0"/>
          </a:p>
          <a:p>
            <a:pPr lvl="0"/>
            <a:endParaRPr lang="en-US" dirty="0"/>
          </a:p>
        </p:txBody>
      </p:sp>
      <p:sp>
        <p:nvSpPr>
          <p:cNvPr id="5" name="TextBox 4">
            <a:extLst>
              <a:ext uri="{FF2B5EF4-FFF2-40B4-BE49-F238E27FC236}">
                <a16:creationId xmlns:a16="http://schemas.microsoft.com/office/drawing/2014/main" id="{CE9DBA1F-A482-D55E-2494-BBB940CC75A9}"/>
              </a:ext>
            </a:extLst>
          </p:cNvPr>
          <p:cNvSpPr txBox="1"/>
          <p:nvPr/>
        </p:nvSpPr>
        <p:spPr>
          <a:xfrm>
            <a:off x="1729740" y="6356350"/>
            <a:ext cx="8884920" cy="230832"/>
          </a:xfrm>
          <a:prstGeom prst="rect">
            <a:avLst/>
          </a:prstGeom>
          <a:noFill/>
        </p:spPr>
        <p:txBody>
          <a:bodyPr wrap="square" rtlCol="0">
            <a:spAutoFit/>
          </a:bodyPr>
          <a:lstStyle/>
          <a:p>
            <a:pPr algn="ctr"/>
            <a:r>
              <a:rPr lang="en-US" sz="900" dirty="0"/>
              <a:t>Source: </a:t>
            </a:r>
            <a:r>
              <a:rPr lang="en-US" sz="900" dirty="0">
                <a:hlinkClick r:id="rId4"/>
              </a:rPr>
              <a:t>https://www.akingump.com/en/insights/alerts/president-biden-unveils-key-ai-priorities-in-fy-2025-budget-request</a:t>
            </a:r>
            <a:r>
              <a:rPr lang="en-US" sz="900" dirty="0"/>
              <a:t> </a:t>
            </a:r>
          </a:p>
        </p:txBody>
      </p:sp>
    </p:spTree>
    <p:extLst>
      <p:ext uri="{BB962C8B-B14F-4D97-AF65-F5344CB8AC3E}">
        <p14:creationId xmlns:p14="http://schemas.microsoft.com/office/powerpoint/2010/main" val="3574353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E8C832-CD94-CE80-EFBD-96FE4A4C82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5B99D7-F1A1-CAF6-DB51-9C1F37B677D0}"/>
              </a:ext>
            </a:extLst>
          </p:cNvPr>
          <p:cNvSpPr>
            <a:spLocks noGrp="1"/>
          </p:cNvSpPr>
          <p:nvPr>
            <p:ph type="title"/>
          </p:nvPr>
        </p:nvSpPr>
        <p:spPr>
          <a:xfrm>
            <a:off x="838200" y="476336"/>
            <a:ext cx="8334375" cy="1325563"/>
          </a:xfrm>
        </p:spPr>
        <p:txBody>
          <a:bodyPr>
            <a:normAutofit fontScale="90000"/>
          </a:bodyPr>
          <a:lstStyle/>
          <a:p>
            <a:r>
              <a:rPr lang="en-US" dirty="0"/>
              <a:t>US Patent and Trademark Office (USPTO)</a:t>
            </a:r>
          </a:p>
        </p:txBody>
      </p:sp>
      <p:sp>
        <p:nvSpPr>
          <p:cNvPr id="3" name="Content Placeholder 2">
            <a:extLst>
              <a:ext uri="{FF2B5EF4-FFF2-40B4-BE49-F238E27FC236}">
                <a16:creationId xmlns:a16="http://schemas.microsoft.com/office/drawing/2014/main" id="{C604D732-9EDF-0D3C-7DDD-4A7A6FE00AAD}"/>
              </a:ext>
            </a:extLst>
          </p:cNvPr>
          <p:cNvSpPr>
            <a:spLocks noGrp="1"/>
          </p:cNvSpPr>
          <p:nvPr>
            <p:ph idx="1"/>
          </p:nvPr>
        </p:nvSpPr>
        <p:spPr/>
        <p:txBody>
          <a:bodyPr>
            <a:normAutofit/>
          </a:bodyPr>
          <a:lstStyle/>
          <a:p>
            <a:pPr marL="0" indent="0">
              <a:buNone/>
            </a:pPr>
            <a:r>
              <a:rPr lang="en-US" b="1" dirty="0"/>
              <a:t>USPTO Clarifies guidance on AI use in PTAB and TTAB Proceedings </a:t>
            </a:r>
          </a:p>
          <a:p>
            <a:r>
              <a:rPr lang="en-US" dirty="0"/>
              <a:t>On February 6, the USPTO issued guidance clarifying rules and policies regarding the use of AI in legal proceedings before the Patent Trial and Appeal Board (PTAB) and Trademark Trial and Appeal Board (TTAB). </a:t>
            </a:r>
          </a:p>
          <a:p>
            <a:r>
              <a:rPr lang="en-US" dirty="0"/>
              <a:t>The guidance clarifies existing rules and policies and discusses how to apply them when AI is used in the drafting of submissions. </a:t>
            </a:r>
          </a:p>
          <a:p>
            <a:r>
              <a:rPr lang="en-US" dirty="0"/>
              <a:t>Director Vidal stated:</a:t>
            </a:r>
          </a:p>
          <a:p>
            <a:pPr lvl="1"/>
            <a:r>
              <a:rPr lang="en-US" dirty="0"/>
              <a:t>“AI is a rapidly evolving landscape that requires responsible use and thoughtful policy. This guidance is part of our ongoing efforts to shape that policy. The requirements in existing USPTO rules serve to protect the integrity of our proceedings and to avoid delay and unnecessary cost, and they apply regardless of how a submission is generated.” </a:t>
            </a:r>
          </a:p>
          <a:p>
            <a:pPr lvl="1"/>
            <a:endParaRPr lang="en-US" dirty="0"/>
          </a:p>
        </p:txBody>
      </p:sp>
      <p:pic>
        <p:nvPicPr>
          <p:cNvPr id="5" name="Picture 4" descr="A blue and brown logo&#10;&#10;Description automatically generated">
            <a:extLst>
              <a:ext uri="{FF2B5EF4-FFF2-40B4-BE49-F238E27FC236}">
                <a16:creationId xmlns:a16="http://schemas.microsoft.com/office/drawing/2014/main" id="{D84EE1F4-E784-1E9F-E422-D340C4B147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2575" y="328055"/>
            <a:ext cx="2181225" cy="1047750"/>
          </a:xfrm>
          <a:prstGeom prst="rect">
            <a:avLst/>
          </a:prstGeom>
        </p:spPr>
      </p:pic>
      <p:sp>
        <p:nvSpPr>
          <p:cNvPr id="4" name="Slide Number Placeholder 3">
            <a:extLst>
              <a:ext uri="{FF2B5EF4-FFF2-40B4-BE49-F238E27FC236}">
                <a16:creationId xmlns:a16="http://schemas.microsoft.com/office/drawing/2014/main" id="{DA9F2CD6-DA33-6D33-6097-FE65F88D4F8C}"/>
              </a:ext>
            </a:extLst>
          </p:cNvPr>
          <p:cNvSpPr>
            <a:spLocks noGrp="1"/>
          </p:cNvSpPr>
          <p:nvPr>
            <p:ph type="sldNum" sz="quarter" idx="12"/>
          </p:nvPr>
        </p:nvSpPr>
        <p:spPr/>
        <p:txBody>
          <a:bodyPr/>
          <a:lstStyle/>
          <a:p>
            <a:fld id="{D3060201-1C40-4B39-813D-5CD9493BAEED}" type="slidenum">
              <a:rPr lang="en-US" smtClean="0"/>
              <a:t>9</a:t>
            </a:fld>
            <a:endParaRPr lang="en-US"/>
          </a:p>
        </p:txBody>
      </p:sp>
      <p:sp>
        <p:nvSpPr>
          <p:cNvPr id="6" name="TextBox 5">
            <a:extLst>
              <a:ext uri="{FF2B5EF4-FFF2-40B4-BE49-F238E27FC236}">
                <a16:creationId xmlns:a16="http://schemas.microsoft.com/office/drawing/2014/main" id="{4B8DDC80-47A1-9F30-0C5F-91A68B7EBCE4}"/>
              </a:ext>
            </a:extLst>
          </p:cNvPr>
          <p:cNvSpPr txBox="1"/>
          <p:nvPr/>
        </p:nvSpPr>
        <p:spPr>
          <a:xfrm>
            <a:off x="1197429" y="6356350"/>
            <a:ext cx="9797143" cy="261610"/>
          </a:xfrm>
          <a:prstGeom prst="rect">
            <a:avLst/>
          </a:prstGeom>
          <a:noFill/>
        </p:spPr>
        <p:txBody>
          <a:bodyPr wrap="square" rtlCol="0">
            <a:spAutoFit/>
          </a:bodyPr>
          <a:lstStyle/>
          <a:p>
            <a:pPr algn="ctr"/>
            <a:r>
              <a:rPr lang="en-US" sz="1100" dirty="0"/>
              <a:t>Source: </a:t>
            </a:r>
            <a:r>
              <a:rPr lang="en-US" sz="1100" dirty="0">
                <a:hlinkClick r:id="rId4"/>
              </a:rPr>
              <a:t>https://www.uspto.gov/subscription-center/2024/uspto-clarifies-guidance-judicial-boards-holding-parties-responsible</a:t>
            </a:r>
            <a:r>
              <a:rPr lang="en-US" sz="1100" dirty="0"/>
              <a:t> </a:t>
            </a:r>
          </a:p>
        </p:txBody>
      </p:sp>
    </p:spTree>
    <p:extLst>
      <p:ext uri="{BB962C8B-B14F-4D97-AF65-F5344CB8AC3E}">
        <p14:creationId xmlns:p14="http://schemas.microsoft.com/office/powerpoint/2010/main" val="2385320671"/>
      </p:ext>
    </p:extLst>
  </p:cSld>
  <p:clrMapOvr>
    <a:masterClrMapping/>
  </p:clrMapOvr>
</p:sld>
</file>

<file path=ppt/theme/theme1.xml><?xml version="1.0" encoding="utf-8"?>
<a:theme xmlns:a="http://schemas.openxmlformats.org/drawingml/2006/main" name="FadeVTI">
  <a:themeElements>
    <a:clrScheme name="gradient">
      <a:dk1>
        <a:sysClr val="windowText" lastClr="000000"/>
      </a:dk1>
      <a:lt1>
        <a:sysClr val="window" lastClr="FFFFFF"/>
      </a:lt1>
      <a:dk2>
        <a:srgbClr val="203040"/>
      </a:dk2>
      <a:lt2>
        <a:srgbClr val="ECF0F0"/>
      </a:lt2>
      <a:accent1>
        <a:srgbClr val="00BAC8"/>
      </a:accent1>
      <a:accent2>
        <a:srgbClr val="794DFF"/>
      </a:accent2>
      <a:accent3>
        <a:srgbClr val="00D17D"/>
      </a:accent3>
      <a:accent4>
        <a:srgbClr val="E69500"/>
      </a:accent4>
      <a:accent5>
        <a:srgbClr val="FE5D21"/>
      </a:accent5>
      <a:accent6>
        <a:srgbClr val="DA2A69"/>
      </a:accent6>
      <a:hlink>
        <a:srgbClr val="3E8FF1"/>
      </a:hlink>
      <a:folHlink>
        <a:srgbClr val="939393"/>
      </a:folHlink>
    </a:clrScheme>
    <a:fontScheme name="Custom 49">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deVTI" id="{1194088A-B135-4437-9FD8-7466BBC13A13}" vid="{B787DE2F-1995-45D8-A8E2-6B5CC521AC5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D254C9B800A57489D0D41C31BF26CDE" ma:contentTypeVersion="18" ma:contentTypeDescription="Create a new document." ma:contentTypeScope="" ma:versionID="6ece704368bcf354852957aa2a393e0f">
  <xsd:schema xmlns:xsd="http://www.w3.org/2001/XMLSchema" xmlns:xs="http://www.w3.org/2001/XMLSchema" xmlns:p="http://schemas.microsoft.com/office/2006/metadata/properties" xmlns:ns2="1ad73b52-d46d-4023-80ed-cb166eb4182e" xmlns:ns3="2bb908c6-eeaf-4678-a2b6-ffb9865bb348" targetNamespace="http://schemas.microsoft.com/office/2006/metadata/properties" ma:root="true" ma:fieldsID="7d50d6bb1bf9c20d20cd0527b33f3ec2" ns2:_="" ns3:_="">
    <xsd:import namespace="1ad73b52-d46d-4023-80ed-cb166eb4182e"/>
    <xsd:import namespace="2bb908c6-eeaf-4678-a2b6-ffb9865bb34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d73b52-d46d-4023-80ed-cb166eb4182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a016ce0-54be-40b7-9684-e9676bc0f33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bb908c6-eeaf-4678-a2b6-ffb9865bb34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4b993fe-b184-4e1b-83f5-e68b34ddc647}" ma:internalName="TaxCatchAll" ma:showField="CatchAllData" ma:web="2bb908c6-eeaf-4678-a2b6-ffb9865bb34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bb908c6-eeaf-4678-a2b6-ffb9865bb348" xsi:nil="true"/>
    <lcf76f155ced4ddcb4097134ff3c332f xmlns="1ad73b52-d46d-4023-80ed-cb166eb4182e">
      <Terms xmlns="http://schemas.microsoft.com/office/infopath/2007/PartnerControls"/>
    </lcf76f155ced4ddcb4097134ff3c332f>
    <SharedWithUsers xmlns="2bb908c6-eeaf-4678-a2b6-ffb9865bb348">
      <UserInfo>
        <DisplayName>Sarah Kohn</DisplayName>
        <AccountId>944</AccountId>
        <AccountType/>
      </UserInfo>
    </SharedWithUsers>
  </documentManagement>
</p:properties>
</file>

<file path=customXml/itemProps1.xml><?xml version="1.0" encoding="utf-8"?>
<ds:datastoreItem xmlns:ds="http://schemas.openxmlformats.org/officeDocument/2006/customXml" ds:itemID="{EBBBF735-C7B0-41A2-89E7-3A5EC2592E8B}">
  <ds:schemaRefs>
    <ds:schemaRef ds:uri="1ad73b52-d46d-4023-80ed-cb166eb4182e"/>
    <ds:schemaRef ds:uri="2bb908c6-eeaf-4678-a2b6-ffb9865bb34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5ED1CE5-0354-43DE-AC35-8675549EA30F}">
  <ds:schemaRefs>
    <ds:schemaRef ds:uri="http://schemas.microsoft.com/sharepoint/v3/contenttype/forms"/>
  </ds:schemaRefs>
</ds:datastoreItem>
</file>

<file path=customXml/itemProps3.xml><?xml version="1.0" encoding="utf-8"?>
<ds:datastoreItem xmlns:ds="http://schemas.openxmlformats.org/officeDocument/2006/customXml" ds:itemID="{A208519D-E011-4BEF-9417-E1B93C41F092}">
  <ds:schemaRefs>
    <ds:schemaRef ds:uri="1ad73b52-d46d-4023-80ed-cb166eb4182e"/>
    <ds:schemaRef ds:uri="2bb908c6-eeaf-4678-a2b6-ffb9865bb34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2858</TotalTime>
  <Words>5799</Words>
  <Application>Microsoft Office PowerPoint</Application>
  <PresentationFormat>Widescreen</PresentationFormat>
  <Paragraphs>438</Paragraphs>
  <Slides>47</Slides>
  <Notes>39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Aharoni</vt:lpstr>
      <vt:lpstr>Aptos</vt:lpstr>
      <vt:lpstr>Arial</vt:lpstr>
      <vt:lpstr>Avenir Next LT Pro</vt:lpstr>
      <vt:lpstr>Calibri</vt:lpstr>
      <vt:lpstr>Times New Roman</vt:lpstr>
      <vt:lpstr>FadeVTI</vt:lpstr>
      <vt:lpstr>US Federal Policy Artificial Intelligence Overview</vt:lpstr>
      <vt:lpstr>What to Expect</vt:lpstr>
      <vt:lpstr>Executive Branch</vt:lpstr>
      <vt:lpstr>The White House</vt:lpstr>
      <vt:lpstr>The White House</vt:lpstr>
      <vt:lpstr>The White House</vt:lpstr>
      <vt:lpstr>The White House</vt:lpstr>
      <vt:lpstr>The White House</vt:lpstr>
      <vt:lpstr>US Patent and Trademark Office (USPTO)</vt:lpstr>
      <vt:lpstr>US Patent and Trademark Office (USPTO)</vt:lpstr>
      <vt:lpstr>US Patent and Trademark Office (USPTO)</vt:lpstr>
      <vt:lpstr>US Patent and Trademark Office (USPTO)</vt:lpstr>
      <vt:lpstr>US Patent and Trademark Office (USPTO)</vt:lpstr>
      <vt:lpstr>US Patent and Trademark Office (USPTO)</vt:lpstr>
      <vt:lpstr>US Patent and Trademark Office (USPTO)</vt:lpstr>
      <vt:lpstr>Department of Commerce</vt:lpstr>
      <vt:lpstr>Department of Commerce</vt:lpstr>
      <vt:lpstr>Federal Trade Commission (FTC)</vt:lpstr>
      <vt:lpstr>Office of Management and Budget (OMB)</vt:lpstr>
      <vt:lpstr>Office of Management and Budget (OMB)</vt:lpstr>
      <vt:lpstr>Department of Justice (DOJ)</vt:lpstr>
      <vt:lpstr>Federal Communications Commission (FCC)</vt:lpstr>
      <vt:lpstr>US Copyright Office (USCO)</vt:lpstr>
      <vt:lpstr>US Copyright Office (USCO)</vt:lpstr>
      <vt:lpstr>US Copyright Office (USCO)</vt:lpstr>
      <vt:lpstr>Congress</vt:lpstr>
      <vt:lpstr>Congress: Recap</vt:lpstr>
      <vt:lpstr>Congress: Recap</vt:lpstr>
      <vt:lpstr>New Legislation</vt:lpstr>
      <vt:lpstr>New Legislation</vt:lpstr>
      <vt:lpstr>New Legislation</vt:lpstr>
      <vt:lpstr>Comparison of NO AI FRAUD Act vs. NO FAKES Act</vt:lpstr>
      <vt:lpstr>Other Congressional Activities</vt:lpstr>
      <vt:lpstr>Other Congressional Activities</vt:lpstr>
      <vt:lpstr>Congress: What to Expect</vt:lpstr>
      <vt:lpstr>Relevant Lawsuits</vt:lpstr>
      <vt:lpstr>Court Cases</vt:lpstr>
      <vt:lpstr>Court Cases Highlights</vt:lpstr>
      <vt:lpstr>Court Cases Highlights</vt:lpstr>
      <vt:lpstr>International Perspective</vt:lpstr>
      <vt:lpstr>European Union</vt:lpstr>
      <vt:lpstr>G7</vt:lpstr>
      <vt:lpstr>United Nations</vt:lpstr>
      <vt:lpstr>Britain/The United Kingdom </vt:lpstr>
      <vt:lpstr>China</vt:lpstr>
      <vt:lpstr>India</vt:lpstr>
      <vt:lpstr>Q&amp;A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Luke Lynch</dc:creator>
  <cp:lastModifiedBy>Luke Lynch</cp:lastModifiedBy>
  <cp:revision>5</cp:revision>
  <dcterms:created xsi:type="dcterms:W3CDTF">2023-08-22T18:23:24Z</dcterms:created>
  <dcterms:modified xsi:type="dcterms:W3CDTF">2024-04-11T20:31:34Z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0x0101008D254C9B800A57489D0D41C31BF26CDE</vt:lpwstr>
  </property>
  <property fmtid="{D5CDD505-2E9C-101B-9397-08002B2CF9AE}" pid="3" name="MediaServiceImageTags">
    <vt:lpwstr/>
  </property>
</Properties>
</file>